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</p:sldMasterIdLst>
  <p:notesMasterIdLst>
    <p:notesMasterId r:id="rId20"/>
  </p:notesMasterIdLst>
  <p:handoutMasterIdLst>
    <p:handoutMasterId r:id="rId21"/>
  </p:handoutMasterIdLst>
  <p:sldIdLst>
    <p:sldId id="347" r:id="rId3"/>
    <p:sldId id="351" r:id="rId4"/>
    <p:sldId id="365" r:id="rId5"/>
    <p:sldId id="352" r:id="rId6"/>
    <p:sldId id="355" r:id="rId7"/>
    <p:sldId id="370" r:id="rId8"/>
    <p:sldId id="356" r:id="rId9"/>
    <p:sldId id="353" r:id="rId10"/>
    <p:sldId id="350" r:id="rId11"/>
    <p:sldId id="371" r:id="rId12"/>
    <p:sldId id="363" r:id="rId13"/>
    <p:sldId id="364" r:id="rId14"/>
    <p:sldId id="357" r:id="rId15"/>
    <p:sldId id="358" r:id="rId16"/>
    <p:sldId id="359" r:id="rId17"/>
    <p:sldId id="372" r:id="rId18"/>
    <p:sldId id="36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e McLaughlin" initials="" lastIdx="2" clrIdx="0"/>
  <p:cmAuthor id="2" name="Sharon Rodriguez" initials="SR" lastIdx="5" clrIdx="1">
    <p:extLst>
      <p:ext uri="{19B8F6BF-5375-455C-9EA6-DF929625EA0E}">
        <p15:presenceInfo xmlns:p15="http://schemas.microsoft.com/office/powerpoint/2012/main" userId="S-1-5-21-516039287-201417072-1845911597-3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BB7"/>
    <a:srgbClr val="FF6600"/>
    <a:srgbClr val="063772"/>
    <a:srgbClr val="992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90628" autoAdjust="0"/>
  </p:normalViewPr>
  <p:slideViewPr>
    <p:cSldViewPr>
      <p:cViewPr varScale="1">
        <p:scale>
          <a:sx n="118" d="100"/>
          <a:sy n="118" d="100"/>
        </p:scale>
        <p:origin x="10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CD17D86F-6D8A-4620-ACE0-C36CBE75C6F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9D5CAF5B-1F81-46DE-9E1B-F0CE5B24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23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0644E865-4DDB-47C3-AC4D-5BE99775275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1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6"/>
            <a:ext cx="3037841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20E77304-F0AF-4D45-BBA4-480E7CA91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3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4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20" cy="4183380"/>
          </a:xfrm>
          <a:prstGeom prst="rect">
            <a:avLst/>
          </a:prstGeom>
        </p:spPr>
        <p:txBody>
          <a:bodyPr lIns="92102" tIns="92102" rIns="92102" bIns="92102" anchor="t" anchorCtr="0">
            <a:noAutofit/>
          </a:bodyPr>
          <a:lstStyle/>
          <a:p>
            <a:r>
              <a:rPr lang="en-US" dirty="0"/>
              <a:t>Unit Strategic/Business Planning Process</a:t>
            </a:r>
          </a:p>
          <a:p>
            <a:r>
              <a:rPr lang="en-US" dirty="0"/>
              <a:t>Step 1: Member/Nonmember Outreach</a:t>
            </a:r>
          </a:p>
          <a:p>
            <a:r>
              <a:rPr lang="en-US" dirty="0"/>
              <a:t>•	needs assessment organized by professional role: teacher/related service provider (in-service), administrator, teacher-educator, student (pre-service teacher/related service provider)</a:t>
            </a:r>
          </a:p>
          <a:p>
            <a:r>
              <a:rPr lang="en-US" dirty="0"/>
              <a:t>•	use CEC’s blast email system and  (send 3x)</a:t>
            </a:r>
          </a:p>
          <a:p>
            <a:r>
              <a:rPr lang="en-US" dirty="0"/>
              <a:t>•	needs assessment analysis and report</a:t>
            </a:r>
          </a:p>
          <a:p>
            <a:r>
              <a:rPr lang="en-US" dirty="0"/>
              <a:t>•	timeline – 45 days from instrument development to results</a:t>
            </a:r>
          </a:p>
          <a:p>
            <a:r>
              <a:rPr lang="en-US" dirty="0"/>
              <a:t>Step 2: Strategy Session (one day, in-person)</a:t>
            </a:r>
          </a:p>
          <a:p>
            <a:r>
              <a:rPr lang="en-US" dirty="0"/>
              <a:t>•	Establish or affirm: Mission, Vision, and Core Ideology (reference: CEC’s Mission) </a:t>
            </a:r>
          </a:p>
          <a:p>
            <a:r>
              <a:rPr lang="en-US" dirty="0"/>
              <a:t>•	Identify: Goals, Strategies and Tactics </a:t>
            </a:r>
          </a:p>
          <a:p>
            <a:r>
              <a:rPr lang="en-US" dirty="0"/>
              <a:t>•	Consider the plan for 36 months</a:t>
            </a:r>
          </a:p>
          <a:p>
            <a:r>
              <a:rPr lang="en-US" dirty="0"/>
              <a:t>•	Include both internal and external goals</a:t>
            </a:r>
          </a:p>
          <a:p>
            <a:r>
              <a:rPr lang="en-US" dirty="0"/>
              <a:t>•	Cite assignments and time lines for completion</a:t>
            </a:r>
          </a:p>
          <a:p>
            <a:r>
              <a:rPr lang="en-US" dirty="0"/>
              <a:t>•	Align with business and budgetary planning cycle</a:t>
            </a:r>
          </a:p>
          <a:p>
            <a:r>
              <a:rPr lang="en-US" dirty="0"/>
              <a:t>Step 3: Review DRAFT Plan</a:t>
            </a:r>
          </a:p>
          <a:p>
            <a:r>
              <a:rPr lang="en-US" dirty="0"/>
              <a:t>•	Conference call with board members (plan for one call 2 hours)</a:t>
            </a:r>
          </a:p>
          <a:p>
            <a:r>
              <a:rPr lang="en-US" dirty="0"/>
              <a:t>•	Affirm each goal, strategy</a:t>
            </a:r>
          </a:p>
          <a:p>
            <a:r>
              <a:rPr lang="en-US" dirty="0"/>
              <a:t>•	Make assignments (volunteer leaders, other?) and determine timeline for completion</a:t>
            </a:r>
          </a:p>
          <a:p>
            <a:r>
              <a:rPr lang="en-US" dirty="0"/>
              <a:t>•	Vote to approve the final plan</a:t>
            </a:r>
          </a:p>
          <a:p>
            <a:r>
              <a:rPr lang="en-US" dirty="0"/>
              <a:t>Step 4 Preview Final Plan Members</a:t>
            </a:r>
          </a:p>
          <a:p>
            <a:r>
              <a:rPr lang="en-US" dirty="0"/>
              <a:t>•	Blast email to members with the high-level aspects of the plan: Mission, goals and strategies – as for feedback and input for participation – volunteers.</a:t>
            </a:r>
          </a:p>
          <a:p>
            <a:r>
              <a:rPr lang="en-US" dirty="0"/>
              <a:t>•	Post high-level plan elements on website</a:t>
            </a:r>
          </a:p>
          <a:p>
            <a:r>
              <a:rPr lang="en-US" dirty="0"/>
              <a:t>Step 5 Revamp Board Meeting Agenda around the Plan</a:t>
            </a:r>
          </a:p>
          <a:p>
            <a:r>
              <a:rPr lang="en-US" dirty="0"/>
              <a:t>•	Focus agenda in two parts – content/program issues and business issues (minutes, financial reports,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r>
              <a:rPr lang="en-US" dirty="0"/>
              <a:t>•	Strategic plan goals will always be central to the board agenda, monitored and adjusted accordingly. </a:t>
            </a:r>
          </a:p>
          <a:p>
            <a:r>
              <a:rPr lang="en-US" dirty="0"/>
              <a:t>•	Based on board meeting schedule issue a report back to the membership from the president (recommended quarterly).</a:t>
            </a:r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742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59" tIns="46567" rIns="93159" bIns="46567" anchor="t" anchorCtr="0">
            <a:noAutofit/>
          </a:bodyPr>
          <a:lstStyle/>
          <a:p>
            <a:pPr defTabSz="921167">
              <a:buSzPct val="25000"/>
              <a:defRPr/>
            </a:pPr>
            <a:endParaRPr lang="en-US" dirty="0"/>
          </a:p>
          <a:p>
            <a:pP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970937" y="8829965"/>
            <a:ext cx="3037841" cy="464820"/>
          </a:xfrm>
          <a:prstGeom prst="rect">
            <a:avLst/>
          </a:prstGeom>
          <a:noFill/>
          <a:ln>
            <a:noFill/>
          </a:ln>
        </p:spPr>
        <p:txBody>
          <a:bodyPr lIns="93159" tIns="46567" rIns="93159" bIns="4656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en-US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8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IMPACT:</a:t>
            </a:r>
          </a:p>
          <a:p>
            <a:r>
              <a:rPr lang="en-US" dirty="0"/>
              <a:t>A measure of “breadth” of importance.  How basic or essential is the objective?  How many other things depend on it or are related to it?</a:t>
            </a:r>
          </a:p>
          <a:p>
            <a:endParaRPr lang="en-US" dirty="0"/>
          </a:p>
          <a:p>
            <a:r>
              <a:rPr lang="en-US" dirty="0"/>
              <a:t>CONSEQUENCE:</a:t>
            </a:r>
          </a:p>
          <a:p>
            <a:r>
              <a:rPr lang="en-US" dirty="0"/>
              <a:t>A measure of “depth” of importance.  How bad or good will it be if we:</a:t>
            </a:r>
          </a:p>
          <a:p>
            <a:endParaRPr lang="en-US" dirty="0"/>
          </a:p>
          <a:p>
            <a:r>
              <a:rPr lang="en-US" dirty="0"/>
              <a:t>	(a)  achieve the desired condition;</a:t>
            </a:r>
          </a:p>
          <a:p>
            <a:endParaRPr lang="en-US" dirty="0"/>
          </a:p>
          <a:p>
            <a:r>
              <a:rPr lang="en-US" dirty="0"/>
              <a:t>	(b)  take advantage of the opportunity;</a:t>
            </a:r>
          </a:p>
          <a:p>
            <a:endParaRPr lang="en-US" dirty="0"/>
          </a:p>
          <a:p>
            <a:r>
              <a:rPr lang="en-US" dirty="0"/>
              <a:t>	(c)  adequately address the problem?</a:t>
            </a:r>
          </a:p>
          <a:p>
            <a:endParaRPr lang="en-US" dirty="0"/>
          </a:p>
          <a:p>
            <a:r>
              <a:rPr lang="en-US" dirty="0"/>
              <a:t>IMMEDIACY:</a:t>
            </a:r>
          </a:p>
          <a:p>
            <a:r>
              <a:rPr lang="en-US" dirty="0"/>
              <a:t>A measure of the importance of: 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(a) “opportunity” - how much time is available;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(b) “sequence” - how early in the chronology does 	       this need to occur</a:t>
            </a:r>
          </a:p>
          <a:p>
            <a:endParaRPr lang="en-US" dirty="0"/>
          </a:p>
          <a:p>
            <a:r>
              <a:rPr lang="en-US" dirty="0"/>
              <a:t>to correct the problem before it causes irreparable damage or take advantage of the opportunity before it  disappears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0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1752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rgbClr val="06377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324599" y="236538"/>
            <a:ext cx="162819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2681-8714-49A4-9231-D09356936243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FC49F8F-F586-47E8-A8CA-1C898A3D4F8D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99201C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7317DF88-CB25-4C60-8F05-039B42DD1EAA}" type="datetime1">
              <a:rPr lang="en-US" smtClean="0">
                <a:solidFill>
                  <a:srgbClr val="548BB7"/>
                </a:solidFill>
              </a:rPr>
              <a:t>10/29/2019</a:t>
            </a:fld>
            <a:endParaRPr>
              <a:solidFill>
                <a:srgbClr val="548BB7"/>
              </a:solidFill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657600" y="6248205"/>
            <a:ext cx="237308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>
              <a:solidFill>
                <a:srgbClr val="548BB7"/>
              </a:solidFill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pPr algn="ctr">
                <a:buSzPct val="25000"/>
              </a:pPr>
              <a:t>‹#›</a:t>
            </a:fld>
            <a:endParaRPr lang="en-US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0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247C-F81C-43E4-B9B3-8D2D67CB74A1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5146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1295400" cy="990600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19200"/>
            <a:ext cx="7772400" cy="990600"/>
          </a:xfrm>
          <a:prstGeom prst="rect">
            <a:avLst/>
          </a:prstGeom>
          <a:solidFill>
            <a:srgbClr val="06377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2205-2465-4C4A-AD89-F3D20C386289}" type="datetime1">
              <a:rPr lang="en-US" smtClean="0"/>
              <a:t>10/29/2019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2954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0C6ADE-0008-4A3F-9465-9CB7BAEC3C6B}" type="datetime1">
              <a:rPr lang="en-US" smtClean="0"/>
              <a:t>10/29/2019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1D85B6-D25D-442D-AC6F-411ABA19132E}" type="datetime1">
              <a:rPr lang="en-US" smtClean="0"/>
              <a:t>10/29/2019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99201C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06377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C3D-236E-4110-A700-97A7AFDC5CB4}" type="datetime1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BC75-42F9-4A89-9720-0E99EE205F09}" type="datetime1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248206"/>
            <a:ext cx="183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8140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E2AF-81B1-48B1-B415-EC122BF5779C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gradFill flip="none" rotWithShape="1">
            <a:gsLst>
              <a:gs pos="0">
                <a:srgbClr val="063772">
                  <a:alpha val="27000"/>
                </a:srgbClr>
              </a:gs>
              <a:gs pos="90000">
                <a:srgbClr val="FFFFFF">
                  <a:alpha val="0"/>
                </a:srgbClr>
              </a:gs>
            </a:gsLst>
            <a:lin ang="5760000" scaled="0"/>
            <a:tileRect/>
          </a:gra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06377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78B2CF2-1CE2-449B-A95C-8E7695B957AD}" type="datetime1">
              <a:rPr lang="en-US" smtClean="0"/>
              <a:t>10/29/2019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581400" y="6248206"/>
            <a:ext cx="25908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9D9EDF-DA38-49E7-8BAC-2DE0848BCC7B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57600" y="6248206"/>
            <a:ext cx="2373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06377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5F1E51A6-4FF6-444B-97F8-A8079283319C}" type="datetime1">
              <a:rPr lang="en-US" kern="0" smtClean="0">
                <a:solidFill>
                  <a:srgbClr val="548BB7"/>
                </a:solidFill>
              </a:rPr>
              <a:t>10/29/2019</a:t>
            </a:fld>
            <a:endParaRPr kern="0">
              <a:solidFill>
                <a:srgbClr val="548BB7"/>
              </a:solidFill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657600" y="6248205"/>
            <a:ext cx="237308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kern="0">
              <a:solidFill>
                <a:srgbClr val="548BB7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0" y="1234440"/>
            <a:ext cx="9144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1280159"/>
            <a:ext cx="533399" cy="228600"/>
          </a:xfrm>
          <a:prstGeom prst="rect">
            <a:avLst/>
          </a:prstGeom>
          <a:solidFill>
            <a:srgbClr val="99201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590550" y="1280159"/>
            <a:ext cx="8553450" cy="228600"/>
          </a:xfrm>
          <a:prstGeom prst="rect">
            <a:avLst/>
          </a:prstGeom>
          <a:solidFill>
            <a:srgbClr val="06377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400" b="1"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pPr algn="ctr">
                <a:buSzPct val="25000"/>
              </a:pPr>
              <a:t>‹#›</a:t>
            </a:fld>
            <a:endParaRPr lang="en-US" sz="1400" b="1"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2457914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8305800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cap="none" dirty="0"/>
            </a:br>
            <a:br>
              <a:rPr lang="en-US" b="1" cap="none" dirty="0"/>
            </a:br>
            <a:r>
              <a:rPr lang="en-US" b="1" cap="none" dirty="0"/>
              <a:t>Unit/Division </a:t>
            </a:r>
            <a:br>
              <a:rPr lang="en-US" b="1" cap="none" dirty="0"/>
            </a:br>
            <a:r>
              <a:rPr lang="en-US" b="1" cap="none" dirty="0"/>
              <a:t>Strategic Planning Process</a:t>
            </a:r>
            <a:br>
              <a:rPr lang="en-US" b="1" cap="none" dirty="0"/>
            </a:br>
            <a:r>
              <a:rPr lang="en-US" b="1" cap="none" dirty="0"/>
              <a:t>Template</a:t>
            </a:r>
            <a:br>
              <a:rPr lang="en-US" b="1" cap="none" dirty="0"/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64577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8FC8FD-8862-48F7-9551-34867292D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Trends 2011-2017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921452-8EBD-4435-A7E3-7D5CFDFA72A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1234" y="2133600"/>
            <a:ext cx="902743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7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39B97-75C9-4BBE-AD11-A24B3F11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190A7-6790-4EA8-8B9A-93E4D090C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/>
              <a:t>Strengths</a:t>
            </a:r>
          </a:p>
          <a:p>
            <a:r>
              <a:rPr lang="en-US" sz="4800" dirty="0"/>
              <a:t>Weaknesses</a:t>
            </a:r>
          </a:p>
          <a:p>
            <a:r>
              <a:rPr lang="en-US" sz="4800" dirty="0"/>
              <a:t>Opportunities</a:t>
            </a:r>
          </a:p>
          <a:p>
            <a:r>
              <a:rPr lang="en-US" sz="4800" dirty="0"/>
              <a:t>Threats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4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5903-EDB7-4578-8A4E-BF451C93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MEGA issues?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79327-230B-4C9D-825C-D14E8612C9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Issues of long term and pervasive importance to the members and the organization.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What we decide will have a significant influence on in all we do.</a:t>
            </a:r>
          </a:p>
        </p:txBody>
      </p:sp>
    </p:spTree>
    <p:extLst>
      <p:ext uri="{BB962C8B-B14F-4D97-AF65-F5344CB8AC3E}">
        <p14:creationId xmlns:p14="http://schemas.microsoft.com/office/powerpoint/2010/main" val="313568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134F-2B37-4E6C-BAC1-494EFB02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SMART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56382-C326-46F1-BFF6-AC86A077A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Describe the outcomes the organization will achieve for its stakeholders (members, customers, the organization itself, etc.) in a specific area of focus or business line. </a:t>
            </a:r>
          </a:p>
          <a:p>
            <a:r>
              <a:rPr lang="en-US" sz="2800" dirty="0"/>
              <a:t>What would constitute success in observable or measurable terms?  </a:t>
            </a:r>
          </a:p>
          <a:p>
            <a:r>
              <a:rPr lang="en-US" sz="2800" dirty="0"/>
              <a:t>Indicates a direction: increase, decrease, all, none, more, reduce, consolidate, abandon, more, less, fewer etc.. </a:t>
            </a:r>
          </a:p>
          <a:p>
            <a:r>
              <a:rPr lang="en-US" sz="2800" dirty="0"/>
              <a:t> Defined for a 3-5 year timeframe.</a:t>
            </a:r>
          </a:p>
        </p:txBody>
      </p:sp>
    </p:spTree>
    <p:extLst>
      <p:ext uri="{BB962C8B-B14F-4D97-AF65-F5344CB8AC3E}">
        <p14:creationId xmlns:p14="http://schemas.microsoft.com/office/powerpoint/2010/main" val="37407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9B601-E90A-49A0-A12B-4E989D3F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Strategies and Tactics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D3715-890F-4CC2-8F3E-C8F121E2A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What is a </a:t>
            </a:r>
            <a:r>
              <a:rPr lang="en-US" sz="3600" dirty="0">
                <a:solidFill>
                  <a:srgbClr val="C00000"/>
                </a:solidFill>
              </a:rPr>
              <a:t>strategy</a:t>
            </a:r>
            <a:r>
              <a:rPr lang="en-US" sz="3600" dirty="0"/>
              <a:t>?</a:t>
            </a:r>
          </a:p>
          <a:p>
            <a:pPr marL="110490" indent="0">
              <a:buNone/>
            </a:pPr>
            <a:r>
              <a:rPr lang="en-US" sz="3600" dirty="0"/>
              <a:t>It is the how in what you will do to achieve a goal.</a:t>
            </a:r>
          </a:p>
          <a:p>
            <a:r>
              <a:rPr lang="en-US" sz="3600" dirty="0"/>
              <a:t>What is a </a:t>
            </a:r>
            <a:r>
              <a:rPr lang="en-US" sz="3600" dirty="0">
                <a:solidFill>
                  <a:srgbClr val="C00000"/>
                </a:solidFill>
              </a:rPr>
              <a:t>tactic</a:t>
            </a:r>
            <a:r>
              <a:rPr lang="en-US" sz="3600" dirty="0"/>
              <a:t>?</a:t>
            </a:r>
          </a:p>
          <a:p>
            <a:pPr marL="110490" indent="0">
              <a:buNone/>
            </a:pPr>
            <a:r>
              <a:rPr lang="en-US" sz="3600" dirty="0"/>
              <a:t>It is what you will do to support a strategy.</a:t>
            </a:r>
          </a:p>
        </p:txBody>
      </p:sp>
    </p:spTree>
    <p:extLst>
      <p:ext uri="{BB962C8B-B14F-4D97-AF65-F5344CB8AC3E}">
        <p14:creationId xmlns:p14="http://schemas.microsoft.com/office/powerpoint/2010/main" val="2609484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09FB-263C-48EA-97F8-6DA43F85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Priorities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8AEE9-49F0-4944-9397-9C5D32C43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/>
              <a:t> Impact</a:t>
            </a:r>
          </a:p>
          <a:p>
            <a:r>
              <a:rPr lang="en-US" sz="4400" dirty="0"/>
              <a:t> Consequence</a:t>
            </a:r>
          </a:p>
          <a:p>
            <a:r>
              <a:rPr lang="en-US" sz="4400" dirty="0"/>
              <a:t> Immediacy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8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ADF7F9-2D0B-4F0A-A840-9989DEEA7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5998">
            <a:off x="649520" y="556897"/>
            <a:ext cx="7844551" cy="54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30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810F-C510-4DF9-9DC9-8BF29D34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the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70742-1447-46F3-8EC9-2D612E112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Level Draft </a:t>
            </a:r>
          </a:p>
          <a:p>
            <a:r>
              <a:rPr lang="en-US" dirty="0"/>
              <a:t>Board to Review and Refine: establishing strategies, tactics and by when dates! </a:t>
            </a:r>
            <a:r>
              <a:rPr lang="en-US" dirty="0">
                <a:solidFill>
                  <a:srgbClr val="FF0000"/>
                </a:solidFill>
              </a:rPr>
              <a:t>(Go to meeting web-based board meeting.)</a:t>
            </a:r>
          </a:p>
          <a:p>
            <a:r>
              <a:rPr lang="en-US" dirty="0"/>
              <a:t>Monitoring </a:t>
            </a:r>
            <a:r>
              <a:rPr lang="en-US"/>
              <a:t>and Adjustment: </a:t>
            </a:r>
            <a:r>
              <a:rPr lang="en-US" dirty="0"/>
              <a:t>each </a:t>
            </a:r>
            <a:r>
              <a:rPr lang="en-US"/>
              <a:t>board meeting, </a:t>
            </a:r>
            <a:r>
              <a:rPr lang="en-US" dirty="0"/>
              <a:t>not once a year! </a:t>
            </a:r>
            <a:r>
              <a:rPr lang="en-US" dirty="0">
                <a:solidFill>
                  <a:srgbClr val="FF0000"/>
                </a:solidFill>
              </a:rPr>
              <a:t>(Board meeting agenda includes strategic plan discussion and action.)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6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Agenda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533399" y="1821180"/>
            <a:ext cx="7950709" cy="392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None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Environmental Scan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None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Mission, Core Values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None/>
            </a:pPr>
            <a:r>
              <a:rPr lang="en-US" dirty="0"/>
              <a:t>Envisioned Future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None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Establishing Goals, Objectives, Strategies, Tactics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None/>
            </a:pPr>
            <a:r>
              <a:rPr lang="en-US" dirty="0"/>
              <a:t>Prioritize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None/>
            </a:pPr>
            <a:r>
              <a:rPr lang="en-US" dirty="0"/>
              <a:t>Action Planning – next steps</a:t>
            </a:r>
            <a:endParaRPr lang="en-US"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None/>
            </a:pP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897-0EC2-403F-830F-85BD1225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want to be…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2DFD5B-B715-4211-B3A7-D35716F6705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815691" cy="5452390"/>
          </a:xfrm>
        </p:spPr>
      </p:pic>
    </p:spTree>
    <p:extLst>
      <p:ext uri="{BB962C8B-B14F-4D97-AF65-F5344CB8AC3E}">
        <p14:creationId xmlns:p14="http://schemas.microsoft.com/office/powerpoint/2010/main" val="2195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3C12B-80FA-4B19-B2FD-E1DD10CE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Core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FDBE6-7A71-4B66-92ED-B33F6C5C0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Mission—who we are, what we do and how we are doing it.</a:t>
            </a:r>
          </a:p>
          <a:p>
            <a:r>
              <a:rPr lang="en-US" dirty="0"/>
              <a:t>Our Core Values—essential and enduring tenets of the organization - a small set of timeless guiding principles.</a:t>
            </a:r>
          </a:p>
          <a:p>
            <a:pPr marL="11049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6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2F4F-B859-4F47-81B1-A00BB9E9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CEC’s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695F5-EE15-42FD-9D3D-418E04286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0490" indent="0">
              <a:buNone/>
            </a:pPr>
            <a:r>
              <a:rPr lang="en-US" sz="4000" dirty="0"/>
              <a:t>A Professional Association of Educators Dedicated to Advancing the Success of Children with Exceptionalities. We accomplish this mission through advocacy, standards and professional development.</a:t>
            </a:r>
          </a:p>
        </p:txBody>
      </p:sp>
    </p:spTree>
    <p:extLst>
      <p:ext uri="{BB962C8B-B14F-4D97-AF65-F5344CB8AC3E}">
        <p14:creationId xmlns:p14="http://schemas.microsoft.com/office/powerpoint/2010/main" val="386087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4D69-A11A-4D83-AEC4-8D5B944C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CEC Core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420A3-3EEB-4F20-8213-33A10E3ED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/>
              <a:t>Visionary Thinking:</a:t>
            </a:r>
            <a:r>
              <a:rPr lang="en-US" dirty="0"/>
              <a:t> Demonstrated by forward-thinking and courageous decision making dedicated to excellence and influence in an evolving environment</a:t>
            </a:r>
          </a:p>
          <a:p>
            <a:pPr fontAlgn="base"/>
            <a:r>
              <a:rPr lang="en-US" b="1" dirty="0"/>
              <a:t>Integrity: </a:t>
            </a:r>
            <a:r>
              <a:rPr lang="en-US" dirty="0"/>
              <a:t>Demonstrated by ethical, responsive behavior, transparency, and accountability</a:t>
            </a:r>
          </a:p>
          <a:p>
            <a:pPr fontAlgn="base"/>
            <a:r>
              <a:rPr lang="en-US" b="1" dirty="0"/>
              <a:t>Inclusiveness: </a:t>
            </a:r>
            <a:r>
              <a:rPr lang="en-US" dirty="0"/>
              <a:t>Demonstrated by a commitment to diversity, caring, and respect for the dignity and worth of all individuals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7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362D-887D-4EBD-BE4D-1155BB74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an Envisioned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BE084-91FC-4CEC-9825-771768F5B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Vision – </a:t>
            </a:r>
            <a:r>
              <a:rPr lang="en-US" dirty="0">
                <a:highlight>
                  <a:srgbClr val="FFFF00"/>
                </a:highlight>
              </a:rPr>
              <a:t>A Description Of The Conditions We Seek To Achieve for Our Stakeholders in INSERT NAME OF UNIT/DIVISION</a:t>
            </a:r>
          </a:p>
          <a:p>
            <a:pPr marL="110490" indent="0">
              <a:buNone/>
            </a:pPr>
            <a:endParaRPr lang="en-US" dirty="0"/>
          </a:p>
          <a:p>
            <a:r>
              <a:rPr lang="en-US" dirty="0"/>
              <a:t>Internal Vision – </a:t>
            </a:r>
            <a:r>
              <a:rPr lang="en-US" dirty="0">
                <a:highlight>
                  <a:srgbClr val="FFFF00"/>
                </a:highlight>
              </a:rPr>
              <a:t>What Will Constitute Success For  INSERT NAME OF UNIT/DIVISISON?</a:t>
            </a:r>
          </a:p>
        </p:txBody>
      </p:sp>
    </p:spTree>
    <p:extLst>
      <p:ext uri="{BB962C8B-B14F-4D97-AF65-F5344CB8AC3E}">
        <p14:creationId xmlns:p14="http://schemas.microsoft.com/office/powerpoint/2010/main" val="341855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22818-F14B-4EC4-A663-28BF9E0A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Scan</a:t>
            </a: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950051ED-2914-4A9C-928F-94E0A50F1F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634248"/>
              </p:ext>
            </p:extLst>
          </p:nvPr>
        </p:nvGraphicFramePr>
        <p:xfrm>
          <a:off x="1066800" y="1828799"/>
          <a:ext cx="6019800" cy="4508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Slide" r:id="rId3" imgW="4491232" imgH="3368069" progId="PowerPoint.Slide.8">
                  <p:embed/>
                </p:oleObj>
              </mc:Choice>
              <mc:Fallback>
                <p:oleObj name="Slide" r:id="rId3" imgW="4491232" imgH="3368069" progId="PowerPoint.Slide.8">
                  <p:embed/>
                  <p:pic>
                    <p:nvPicPr>
                      <p:cNvPr id="409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799"/>
                        <a:ext cx="6019800" cy="4508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42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Virginia Member Data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80000"/>
              </a:lnSpc>
              <a:buSzPct val="25000"/>
              <a:buNone/>
            </a:pPr>
            <a:endParaRPr lang="en-US" sz="2465" dirty="0"/>
          </a:p>
          <a:p>
            <a:pPr marL="0" marR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465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465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160"/>
              <a:buFont typeface="Noto Sans Symbols"/>
              <a:buNone/>
            </a:pPr>
            <a:endParaRPr sz="2465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160"/>
              <a:buFont typeface="Noto Sans Symbols"/>
              <a:buNone/>
            </a:pPr>
            <a:endParaRPr sz="2465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59160"/>
              <a:buFont typeface="Noto Sans Symbols"/>
              <a:buNone/>
            </a:pPr>
            <a:endParaRPr sz="2465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72BBF3-B12C-4213-B3F8-0D6498B80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1524000"/>
            <a:ext cx="7614745" cy="525596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C_template_v2">
  <a:themeElements>
    <a:clrScheme name="Custom 1">
      <a:dk1>
        <a:sysClr val="windowText" lastClr="000000"/>
      </a:dk1>
      <a:lt1>
        <a:sysClr val="window" lastClr="FFFFFF"/>
      </a:lt1>
      <a:dk2>
        <a:srgbClr val="548BB7"/>
      </a:dk2>
      <a:lt2>
        <a:srgbClr val="EBDDC3"/>
      </a:lt2>
      <a:accent1>
        <a:srgbClr val="002060"/>
      </a:accent1>
      <a:accent2>
        <a:srgbClr val="C0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EC_template_v1">
  <a:themeElements>
    <a:clrScheme name="Custom 1">
      <a:dk1>
        <a:srgbClr val="000000"/>
      </a:dk1>
      <a:lt1>
        <a:srgbClr val="FFFFFF"/>
      </a:lt1>
      <a:dk2>
        <a:srgbClr val="548BB7"/>
      </a:dk2>
      <a:lt2>
        <a:srgbClr val="EBDDC3"/>
      </a:lt2>
      <a:accent1>
        <a:srgbClr val="002060"/>
      </a:accent1>
      <a:accent2>
        <a:srgbClr val="C0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CEC_template_v2.potx</Template>
  <TotalTime>7623</TotalTime>
  <Words>445</Words>
  <Application>Microsoft Office PowerPoint</Application>
  <PresentationFormat>On-screen Show (4:3)</PresentationFormat>
  <Paragraphs>104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Noto Sans Symbols</vt:lpstr>
      <vt:lpstr>Questrial</vt:lpstr>
      <vt:lpstr>Tw Cen MT</vt:lpstr>
      <vt:lpstr>Wingdings</vt:lpstr>
      <vt:lpstr>Wingdings 2</vt:lpstr>
      <vt:lpstr>CEC_template_v2</vt:lpstr>
      <vt:lpstr>1_CEC_template_v1</vt:lpstr>
      <vt:lpstr>Slide</vt:lpstr>
      <vt:lpstr>  Unit/Division  Strategic Planning Process Template </vt:lpstr>
      <vt:lpstr>Agenda</vt:lpstr>
      <vt:lpstr>Where we want to be…</vt:lpstr>
      <vt:lpstr>Mission and Core Values</vt:lpstr>
      <vt:lpstr>CEC’s Mission</vt:lpstr>
      <vt:lpstr>CEC Core Values</vt:lpstr>
      <vt:lpstr>Developing an Envisioned Future</vt:lpstr>
      <vt:lpstr>Environmental Scan</vt:lpstr>
      <vt:lpstr>Virginia Member Data</vt:lpstr>
      <vt:lpstr>Member Trends 2011-2017</vt:lpstr>
      <vt:lpstr>SWOT Analysis</vt:lpstr>
      <vt:lpstr>What are the MEGA issues?</vt:lpstr>
      <vt:lpstr>Establishing SMART Goals</vt:lpstr>
      <vt:lpstr>Determine Strategies and Tactics</vt:lpstr>
      <vt:lpstr>Setting Priorities</vt:lpstr>
      <vt:lpstr>PowerPoint Presentation</vt:lpstr>
      <vt:lpstr>Next Steps for the Plan</vt:lpstr>
    </vt:vector>
  </TitlesOfParts>
  <Company>UMCP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Directors Orientation</dc:title>
  <dc:creator>Margaret McLaughlin</dc:creator>
  <cp:lastModifiedBy>Sharon Rodriguez</cp:lastModifiedBy>
  <cp:revision>417</cp:revision>
  <cp:lastPrinted>2018-02-06T21:06:44Z</cp:lastPrinted>
  <dcterms:created xsi:type="dcterms:W3CDTF">2012-01-09T20:06:55Z</dcterms:created>
  <dcterms:modified xsi:type="dcterms:W3CDTF">2019-10-29T11:23:20Z</dcterms:modified>
</cp:coreProperties>
</file>