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4" r:id="rId2"/>
    <p:sldId id="258" r:id="rId3"/>
    <p:sldId id="259" r:id="rId4"/>
    <p:sldId id="260" r:id="rId5"/>
    <p:sldId id="261"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3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7FA0BD-523F-4E0F-9A54-E09EEA129BF0}"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3E7591-569D-4D4F-9450-AE6595F9D12A}" type="slidenum">
              <a:rPr lang="en-US" smtClean="0"/>
              <a:t>‹#›</a:t>
            </a:fld>
            <a:endParaRPr lang="en-US"/>
          </a:p>
        </p:txBody>
      </p:sp>
    </p:spTree>
    <p:extLst>
      <p:ext uri="{BB962C8B-B14F-4D97-AF65-F5344CB8AC3E}">
        <p14:creationId xmlns:p14="http://schemas.microsoft.com/office/powerpoint/2010/main" val="293852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AB35E-451B-48AA-A02C-40BCE21E7CDA}" type="slidenum">
              <a:rPr lang="en-US" smtClean="0"/>
              <a:t>1</a:t>
            </a:fld>
            <a:endParaRPr lang="en-US"/>
          </a:p>
        </p:txBody>
      </p:sp>
    </p:spTree>
    <p:extLst>
      <p:ext uri="{BB962C8B-B14F-4D97-AF65-F5344CB8AC3E}">
        <p14:creationId xmlns:p14="http://schemas.microsoft.com/office/powerpoint/2010/main" val="271409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AB35E-451B-48AA-A02C-40BCE21E7CDA}" type="slidenum">
              <a:rPr lang="en-US" smtClean="0"/>
              <a:t>2</a:t>
            </a:fld>
            <a:endParaRPr lang="en-US"/>
          </a:p>
        </p:txBody>
      </p:sp>
    </p:spTree>
    <p:extLst>
      <p:ext uri="{BB962C8B-B14F-4D97-AF65-F5344CB8AC3E}">
        <p14:creationId xmlns:p14="http://schemas.microsoft.com/office/powerpoint/2010/main" val="423415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AB35E-451B-48AA-A02C-40BCE21E7CDA}" type="slidenum">
              <a:rPr lang="en-US" smtClean="0"/>
              <a:t>3</a:t>
            </a:fld>
            <a:endParaRPr lang="en-US"/>
          </a:p>
        </p:txBody>
      </p:sp>
    </p:spTree>
    <p:extLst>
      <p:ext uri="{BB962C8B-B14F-4D97-AF65-F5344CB8AC3E}">
        <p14:creationId xmlns:p14="http://schemas.microsoft.com/office/powerpoint/2010/main" val="246623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AB35E-451B-48AA-A02C-40BCE21E7CDA}" type="slidenum">
              <a:rPr lang="en-US" smtClean="0"/>
              <a:t>4</a:t>
            </a:fld>
            <a:endParaRPr lang="en-US"/>
          </a:p>
        </p:txBody>
      </p:sp>
    </p:spTree>
    <p:extLst>
      <p:ext uri="{BB962C8B-B14F-4D97-AF65-F5344CB8AC3E}">
        <p14:creationId xmlns:p14="http://schemas.microsoft.com/office/powerpoint/2010/main" val="70200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AB35E-451B-48AA-A02C-40BCE21E7CDA}" type="slidenum">
              <a:rPr lang="en-US" smtClean="0"/>
              <a:t>5</a:t>
            </a:fld>
            <a:endParaRPr lang="en-US"/>
          </a:p>
        </p:txBody>
      </p:sp>
    </p:spTree>
    <p:extLst>
      <p:ext uri="{BB962C8B-B14F-4D97-AF65-F5344CB8AC3E}">
        <p14:creationId xmlns:p14="http://schemas.microsoft.com/office/powerpoint/2010/main" val="14710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2AB35E-451B-48AA-A02C-40BCE21E7CDA}" type="slidenum">
              <a:rPr lang="en-US" smtClean="0"/>
              <a:t>6</a:t>
            </a:fld>
            <a:endParaRPr lang="en-US"/>
          </a:p>
        </p:txBody>
      </p:sp>
    </p:spTree>
    <p:extLst>
      <p:ext uri="{BB962C8B-B14F-4D97-AF65-F5344CB8AC3E}">
        <p14:creationId xmlns:p14="http://schemas.microsoft.com/office/powerpoint/2010/main" val="29600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43B042-BAB5-4E6F-821C-A989FF82677B}" type="slidenum">
              <a:rPr lang="en-US"/>
              <a:pPr/>
              <a:t>7</a:t>
            </a:fld>
            <a:endParaRPr lang="en-US"/>
          </a:p>
        </p:txBody>
      </p:sp>
      <p:sp>
        <p:nvSpPr>
          <p:cNvPr id="461826" name="Rectangle 2"/>
          <p:cNvSpPr>
            <a:spLocks noGrp="1" noRot="1" noChangeAspect="1" noChangeArrowheads="1" noTextEdit="1"/>
          </p:cNvSpPr>
          <p:nvPr>
            <p:ph type="sldImg"/>
          </p:nvPr>
        </p:nvSpPr>
        <p:spPr>
          <a:xfrm>
            <a:off x="465138" y="685800"/>
            <a:ext cx="3792537" cy="2133600"/>
          </a:xfrm>
          <a:ln/>
        </p:spPr>
      </p:sp>
      <p:sp>
        <p:nvSpPr>
          <p:cNvPr id="461827" name="Rectangle 3"/>
          <p:cNvSpPr>
            <a:spLocks noGrp="1" noChangeArrowheads="1"/>
          </p:cNvSpPr>
          <p:nvPr>
            <p:ph type="body" idx="1"/>
          </p:nvPr>
        </p:nvSpPr>
        <p:spPr>
          <a:xfrm>
            <a:off x="381354" y="3124203"/>
            <a:ext cx="6095153" cy="4183062"/>
          </a:xfrm>
        </p:spPr>
        <p:txBody>
          <a:bodyPr/>
          <a:lstStyle/>
          <a:p>
            <a:pPr>
              <a:buFont typeface="Wingdings" pitchFamily="2" charset="2"/>
              <a:buNone/>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564118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C2CA1A-D6C0-4848-AA51-7835EFF998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576127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2CA1A-D6C0-4848-AA51-7835EFF998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1454265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2CA1A-D6C0-4848-AA51-7835EFF998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35566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C2CA1A-D6C0-4848-AA51-7835EFF998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3506946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C2CA1A-D6C0-4848-AA51-7835EFF99831}" type="datetimeFigureOut">
              <a:rPr lang="en-US" smtClean="0"/>
              <a:t>3/29/2023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1203177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C2CA1A-D6C0-4848-AA51-7835EFF99831}"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1967699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C2CA1A-D6C0-4848-AA51-7835EFF99831}" type="datetimeFigureOut">
              <a:rPr lang="en-US" smtClean="0"/>
              <a:t>3/29/2023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2204964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C2CA1A-D6C0-4848-AA51-7835EFF99831}" type="datetimeFigureOut">
              <a:rPr lang="en-US" smtClean="0"/>
              <a:t>3/29/2023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4184909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2CA1A-D6C0-4848-AA51-7835EFF99831}" type="datetimeFigureOut">
              <a:rPr lang="en-US" smtClean="0"/>
              <a:t>3/29/2023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369867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C2CA1A-D6C0-4848-AA51-7835EFF99831}"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4107598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C2CA1A-D6C0-4848-AA51-7835EFF99831}" type="datetimeFigureOut">
              <a:rPr lang="en-US" smtClean="0"/>
              <a:t>3/29/2023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FA0D33-E5F0-4AE7-8073-E56E0D6A6102}" type="slidenum">
              <a:rPr lang="en-US" smtClean="0"/>
              <a:t>‹#›</a:t>
            </a:fld>
            <a:endParaRPr lang="en-US"/>
          </a:p>
        </p:txBody>
      </p:sp>
    </p:spTree>
    <p:extLst>
      <p:ext uri="{BB962C8B-B14F-4D97-AF65-F5344CB8AC3E}">
        <p14:creationId xmlns:p14="http://schemas.microsoft.com/office/powerpoint/2010/main" val="145708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C2CA1A-D6C0-4848-AA51-7835EFF99831}" type="datetimeFigureOut">
              <a:rPr lang="en-US" smtClean="0"/>
              <a:t>3/29/2023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FA0D33-E5F0-4AE7-8073-E56E0D6A6102}" type="slidenum">
              <a:rPr lang="en-US" smtClean="0"/>
              <a:t>‹#›</a:t>
            </a:fld>
            <a:endParaRPr lang="en-US"/>
          </a:p>
        </p:txBody>
      </p:sp>
    </p:spTree>
    <p:extLst>
      <p:ext uri="{BB962C8B-B14F-4D97-AF65-F5344CB8AC3E}">
        <p14:creationId xmlns:p14="http://schemas.microsoft.com/office/powerpoint/2010/main" val="208269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hyperlink" Target="https://www.publicdomainpictures.net/view-image.php?image=354542&amp;picture=vertraulicher-weisser-stempeltext-auf-gru"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hyperlink" Target="https://disasteravoidanceexperts.com/why-you-should-hire-women-over-men-according-to-science/"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jpg"/><Relationship Id="rId5" Type="http://schemas.openxmlformats.org/officeDocument/2006/relationships/hyperlink" Target="mailto:jane.strong@mga.edu" TargetMode="External"/><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400" b="1" dirty="0">
                <a:solidFill>
                  <a:schemeClr val="accent1">
                    <a:lumMod val="75000"/>
                  </a:schemeClr>
                </a:solidFill>
                <a:cs typeface="Calibri"/>
              </a:rPr>
              <a:t>The Top Ten Tips for  Successful IEP Facilitation</a:t>
            </a:r>
            <a:endParaRPr lang="en-US" b="1" dirty="0">
              <a:solidFill>
                <a:schemeClr val="accent1">
                  <a:lumMod val="75000"/>
                </a:schemeClr>
              </a:solidFill>
              <a:cs typeface="Calibri Light"/>
            </a:endParaRPr>
          </a:p>
        </p:txBody>
      </p:sp>
      <p:sp>
        <p:nvSpPr>
          <p:cNvPr id="3" name="Subtitle 2"/>
          <p:cNvSpPr>
            <a:spLocks noGrp="1"/>
          </p:cNvSpPr>
          <p:nvPr>
            <p:ph type="subTitle" idx="1"/>
          </p:nvPr>
        </p:nvSpPr>
        <p:spPr>
          <a:xfrm>
            <a:off x="1869440" y="3799523"/>
            <a:ext cx="9144000" cy="2695062"/>
          </a:xfrm>
          <a:solidFill>
            <a:srgbClr val="AE78D6"/>
          </a:solidFill>
        </p:spPr>
        <p:txBody>
          <a:bodyPr vert="horz" lIns="91440" tIns="45720" rIns="91440" bIns="45720" rtlCol="0" anchor="t">
            <a:normAutofit/>
          </a:bodyPr>
          <a:lstStyle/>
          <a:p>
            <a:r>
              <a:rPr lang="en-US" sz="4000" dirty="0">
                <a:cs typeface="Calibri"/>
              </a:rPr>
              <a:t>CEC Student Teacher Resources</a:t>
            </a:r>
          </a:p>
          <a:p>
            <a:r>
              <a:rPr lang="en-US" sz="4000" dirty="0" smtClean="0">
                <a:cs typeface="Calibri"/>
              </a:rPr>
              <a:t>Part 2</a:t>
            </a:r>
            <a:endParaRPr lang="en-US" sz="4000" dirty="0">
              <a:cs typeface="Calibri"/>
            </a:endParaRPr>
          </a:p>
          <a:p>
            <a:endParaRPr lang="en-US" sz="4000" dirty="0">
              <a:cs typeface="Calibri"/>
            </a:endParaRPr>
          </a:p>
          <a:p>
            <a:endParaRPr lang="en-US" sz="4000" dirty="0">
              <a:cs typeface="Calibri"/>
            </a:endParaRPr>
          </a:p>
        </p:txBody>
      </p:sp>
      <p:pic>
        <p:nvPicPr>
          <p:cNvPr id="5" name="Picture 4" descr="Logo&#10;&#10;Description automatically generated">
            <a:extLst>
              <a:ext uri="{FF2B5EF4-FFF2-40B4-BE49-F238E27FC236}">
                <a16:creationId xmlns:a16="http://schemas.microsoft.com/office/drawing/2014/main" id="{02B9AA12-BC99-498B-8414-6C111406C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84" y="313417"/>
            <a:ext cx="2149231" cy="1038772"/>
          </a:xfrm>
          <a:prstGeom prst="rect">
            <a:avLst/>
          </a:prstGeom>
        </p:spPr>
      </p:pic>
      <p:sp>
        <p:nvSpPr>
          <p:cNvPr id="4" name="Footer Placeholder 3">
            <a:extLst>
              <a:ext uri="{FF2B5EF4-FFF2-40B4-BE49-F238E27FC236}">
                <a16:creationId xmlns:a16="http://schemas.microsoft.com/office/drawing/2014/main" id="{A6ACE655-E0AB-257B-30DC-DE3B0D14CD6C}"/>
              </a:ext>
            </a:extLst>
          </p:cNvPr>
          <p:cNvSpPr>
            <a:spLocks noGrp="1"/>
          </p:cNvSpPr>
          <p:nvPr>
            <p:ph type="ftr" sz="quarter" idx="11"/>
          </p:nvPr>
        </p:nvSpPr>
        <p:spPr/>
        <p:txBody>
          <a:bodyPr/>
          <a:lstStyle/>
          <a:p>
            <a:r>
              <a:rPr lang="en-US"/>
              <a:t>Dr. Jane Strong</a:t>
            </a:r>
          </a:p>
        </p:txBody>
      </p:sp>
      <p:sp>
        <p:nvSpPr>
          <p:cNvPr id="6" name="Slide Number Placeholder 5">
            <a:extLst>
              <a:ext uri="{FF2B5EF4-FFF2-40B4-BE49-F238E27FC236}">
                <a16:creationId xmlns:a16="http://schemas.microsoft.com/office/drawing/2014/main" id="{DCB72577-95DE-EEC1-E814-13D72CE4865F}"/>
              </a:ext>
            </a:extLst>
          </p:cNvPr>
          <p:cNvSpPr>
            <a:spLocks noGrp="1"/>
          </p:cNvSpPr>
          <p:nvPr>
            <p:ph type="sldNum" sz="quarter" idx="12"/>
          </p:nvPr>
        </p:nvSpPr>
        <p:spPr/>
        <p:txBody>
          <a:bodyPr/>
          <a:lstStyle/>
          <a:p>
            <a:fld id="{83B96516-07C2-41AD-8FAD-2A9F1262616A}" type="slidenum">
              <a:rPr lang="en-US" smtClean="0"/>
              <a:t>1</a:t>
            </a:fld>
            <a:endParaRPr lang="en-US"/>
          </a:p>
        </p:txBody>
      </p:sp>
      <p:pic>
        <p:nvPicPr>
          <p:cNvPr id="7" name="Audio 6">
            <a:hlinkClick r:id="" action="ppaction://media"/>
            <a:extLst>
              <a:ext uri="{FF2B5EF4-FFF2-40B4-BE49-F238E27FC236}">
                <a16:creationId xmlns:a16="http://schemas.microsoft.com/office/drawing/2014/main" id="{D8BB0B1D-FCD9-330A-D70A-50B9DA004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0866346"/>
      </p:ext>
    </p:extLst>
  </p:cSld>
  <p:clrMapOvr>
    <a:masterClrMapping/>
  </p:clrMapOvr>
  <mc:AlternateContent xmlns:mc="http://schemas.openxmlformats.org/markup-compatibility/2006" xmlns:p14="http://schemas.microsoft.com/office/powerpoint/2010/main">
    <mc:Choice Requires="p14">
      <p:transition spd="slow" p14:dur="2000" advTm="47424"/>
    </mc:Choice>
    <mc:Fallback xmlns="">
      <p:transition spd="slow" advTm="47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8010-E9A6-4128-923D-CC00DD639217}"/>
              </a:ext>
            </a:extLst>
          </p:cNvPr>
          <p:cNvSpPr>
            <a:spLocks noGrp="1"/>
          </p:cNvSpPr>
          <p:nvPr>
            <p:ph type="title"/>
          </p:nvPr>
        </p:nvSpPr>
        <p:spPr/>
        <p:txBody>
          <a:bodyPr/>
          <a:lstStyle/>
          <a:p>
            <a:pPr algn="ctr"/>
            <a:r>
              <a:rPr lang="en-US" b="1" dirty="0">
                <a:solidFill>
                  <a:srgbClr val="0070C0"/>
                </a:solidFill>
              </a:rPr>
              <a:t>Discuss in Detail……</a:t>
            </a:r>
          </a:p>
        </p:txBody>
      </p:sp>
      <p:sp>
        <p:nvSpPr>
          <p:cNvPr id="10" name="Content Placeholder 9"/>
          <p:cNvSpPr>
            <a:spLocks noGrp="1"/>
          </p:cNvSpPr>
          <p:nvPr>
            <p:ph sz="quarter" idx="4"/>
          </p:nvPr>
        </p:nvSpPr>
        <p:spPr>
          <a:xfrm>
            <a:off x="1245870" y="1713548"/>
            <a:ext cx="9526588" cy="4812982"/>
          </a:xfrm>
          <a:solidFill>
            <a:schemeClr val="accent4">
              <a:lumMod val="20000"/>
              <a:lumOff val="80000"/>
            </a:schemeClr>
          </a:solidFill>
          <a:ln>
            <a:solidFill>
              <a:srgbClr val="7030A0"/>
            </a:solidFill>
          </a:ln>
        </p:spPr>
        <p:txBody>
          <a:bodyPr>
            <a:normAutofit/>
          </a:bodyPr>
          <a:lstStyle/>
          <a:p>
            <a:pPr marL="514350" indent="-514350">
              <a:buFont typeface="+mj-lt"/>
              <a:buAutoNum type="arabicPeriod" startAt="6"/>
            </a:pPr>
            <a:r>
              <a:rPr lang="en-US" b="1" u="sng" dirty="0">
                <a:solidFill>
                  <a:schemeClr val="accent2">
                    <a:lumMod val="75000"/>
                  </a:schemeClr>
                </a:solidFill>
              </a:rPr>
              <a:t>Don’t discuss other students or disclose confidential information. </a:t>
            </a:r>
          </a:p>
          <a:p>
            <a:pPr marL="514350" indent="-514350">
              <a:buFont typeface="+mj-lt"/>
              <a:buAutoNum type="arabicPeriod" startAt="6"/>
            </a:pPr>
            <a:endParaRPr lang="en-US" b="1" dirty="0">
              <a:solidFill>
                <a:schemeClr val="accent2">
                  <a:lumMod val="75000"/>
                </a:schemeClr>
              </a:solidFill>
            </a:endParaRPr>
          </a:p>
          <a:p>
            <a:r>
              <a:rPr lang="en-US" dirty="0">
                <a:solidFill>
                  <a:schemeClr val="accent2">
                    <a:lumMod val="75000"/>
                  </a:schemeClr>
                </a:solidFill>
              </a:rPr>
              <a:t>Remember that parents don’t need to hear other students’ names or circumstances. You must protect confidentiality.</a:t>
            </a:r>
          </a:p>
          <a:p>
            <a:r>
              <a:rPr lang="en-US" dirty="0">
                <a:solidFill>
                  <a:schemeClr val="accent2">
                    <a:lumMod val="75000"/>
                  </a:schemeClr>
                </a:solidFill>
              </a:rPr>
              <a:t>Some parents will want to compare services and you will politely state that you are not able to discuss that, and it would not be relevant.</a:t>
            </a:r>
          </a:p>
          <a:p>
            <a:r>
              <a:rPr lang="en-US" dirty="0">
                <a:solidFill>
                  <a:schemeClr val="accent2">
                    <a:lumMod val="75000"/>
                  </a:schemeClr>
                </a:solidFill>
              </a:rPr>
              <a:t>Redirect the dialogue to their student’s individual needs and find something you might offer that addresses the need.</a:t>
            </a:r>
          </a:p>
          <a:p>
            <a:pPr marL="0" indent="0">
              <a:buNone/>
            </a:pPr>
            <a:endParaRPr lang="en-US" dirty="0">
              <a:solidFill>
                <a:srgbClr val="FFC000"/>
              </a:solidFill>
            </a:endParaRPr>
          </a:p>
          <a:p>
            <a:pPr marL="0" indent="0">
              <a:buNone/>
            </a:pPr>
            <a:endParaRPr lang="en-US" dirty="0">
              <a:solidFill>
                <a:srgbClr val="FFC000"/>
              </a:solidFill>
            </a:endParaRPr>
          </a:p>
        </p:txBody>
      </p:sp>
      <p:pic>
        <p:nvPicPr>
          <p:cNvPr id="4" name="Picture 3"/>
          <p:cNvPicPr>
            <a:picLocks noChangeAspect="1"/>
          </p:cNvPicPr>
          <p:nvPr/>
        </p:nvPicPr>
        <p:blipFill>
          <a:blip r:embed="rId5"/>
          <a:stretch>
            <a:fillRect/>
          </a:stretch>
        </p:blipFill>
        <p:spPr>
          <a:xfrm>
            <a:off x="2681228" y="2470078"/>
            <a:ext cx="5285482" cy="810332"/>
          </a:xfrm>
          <a:prstGeom prst="rect">
            <a:avLst/>
          </a:prstGeom>
        </p:spPr>
      </p:pic>
      <p:pic>
        <p:nvPicPr>
          <p:cNvPr id="5" name="Picture 4" descr="A green and white sign&#10;&#10;Description automatically generated with medium confidence">
            <a:extLst>
              <a:ext uri="{FF2B5EF4-FFF2-40B4-BE49-F238E27FC236}">
                <a16:creationId xmlns:a16="http://schemas.microsoft.com/office/drawing/2014/main" id="{6A296A3E-71B0-55A5-DDDA-0E81857689F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1107829" y="331470"/>
            <a:ext cx="1881555" cy="1148862"/>
          </a:xfrm>
          <a:prstGeom prst="rect">
            <a:avLst/>
          </a:prstGeom>
        </p:spPr>
      </p:pic>
      <p:sp>
        <p:nvSpPr>
          <p:cNvPr id="6" name="Footer Placeholder 5">
            <a:extLst>
              <a:ext uri="{FF2B5EF4-FFF2-40B4-BE49-F238E27FC236}">
                <a16:creationId xmlns:a16="http://schemas.microsoft.com/office/drawing/2014/main" id="{E9D44C68-9AE8-2233-6E5A-F7BA2EB57825}"/>
              </a:ext>
            </a:extLst>
          </p:cNvPr>
          <p:cNvSpPr>
            <a:spLocks noGrp="1"/>
          </p:cNvSpPr>
          <p:nvPr>
            <p:ph type="ftr" sz="quarter" idx="11"/>
          </p:nvPr>
        </p:nvSpPr>
        <p:spPr/>
        <p:txBody>
          <a:bodyPr/>
          <a:lstStyle/>
          <a:p>
            <a:r>
              <a:rPr lang="en-US"/>
              <a:t>Dr. Jane Strong</a:t>
            </a:r>
          </a:p>
        </p:txBody>
      </p:sp>
      <p:sp>
        <p:nvSpPr>
          <p:cNvPr id="7" name="Slide Number Placeholder 6">
            <a:extLst>
              <a:ext uri="{FF2B5EF4-FFF2-40B4-BE49-F238E27FC236}">
                <a16:creationId xmlns:a16="http://schemas.microsoft.com/office/drawing/2014/main" id="{D7D60DD3-6503-DC65-F9A0-A9B04ED4EF1E}"/>
              </a:ext>
            </a:extLst>
          </p:cNvPr>
          <p:cNvSpPr>
            <a:spLocks noGrp="1"/>
          </p:cNvSpPr>
          <p:nvPr>
            <p:ph type="sldNum" sz="quarter" idx="12"/>
          </p:nvPr>
        </p:nvSpPr>
        <p:spPr/>
        <p:txBody>
          <a:bodyPr/>
          <a:lstStyle/>
          <a:p>
            <a:fld id="{83B96516-07C2-41AD-8FAD-2A9F1262616A}" type="slidenum">
              <a:rPr lang="en-US" smtClean="0"/>
              <a:t>2</a:t>
            </a:fld>
            <a:endParaRPr lang="en-US"/>
          </a:p>
        </p:txBody>
      </p:sp>
      <p:pic>
        <p:nvPicPr>
          <p:cNvPr id="3" name="Audio 2">
            <a:hlinkClick r:id="" action="ppaction://media"/>
            <a:extLst>
              <a:ext uri="{FF2B5EF4-FFF2-40B4-BE49-F238E27FC236}">
                <a16:creationId xmlns:a16="http://schemas.microsoft.com/office/drawing/2014/main" id="{04B249F4-27F5-018B-EB87-F90F0E153F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3116977"/>
      </p:ext>
    </p:extLst>
  </p:cSld>
  <p:clrMapOvr>
    <a:masterClrMapping/>
  </p:clrMapOvr>
  <mc:AlternateContent xmlns:mc="http://schemas.openxmlformats.org/markup-compatibility/2006" xmlns:p14="http://schemas.microsoft.com/office/powerpoint/2010/main">
    <mc:Choice Requires="p14">
      <p:transition spd="slow" p14:dur="2000" advTm="76890"/>
    </mc:Choice>
    <mc:Fallback xmlns="">
      <p:transition spd="slow" advTm="7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8010-E9A6-4128-923D-CC00DD639217}"/>
              </a:ext>
            </a:extLst>
          </p:cNvPr>
          <p:cNvSpPr>
            <a:spLocks noGrp="1"/>
          </p:cNvSpPr>
          <p:nvPr>
            <p:ph type="title"/>
          </p:nvPr>
        </p:nvSpPr>
        <p:spPr/>
        <p:txBody>
          <a:bodyPr/>
          <a:lstStyle/>
          <a:p>
            <a:pPr algn="ctr"/>
            <a:r>
              <a:rPr lang="en-US" b="1" dirty="0">
                <a:solidFill>
                  <a:srgbClr val="0070C0"/>
                </a:solidFill>
              </a:rPr>
              <a:t>Discuss in Detail……</a:t>
            </a:r>
          </a:p>
        </p:txBody>
      </p:sp>
      <p:sp>
        <p:nvSpPr>
          <p:cNvPr id="10" name="Content Placeholder 9"/>
          <p:cNvSpPr>
            <a:spLocks noGrp="1"/>
          </p:cNvSpPr>
          <p:nvPr>
            <p:ph sz="quarter" idx="4"/>
          </p:nvPr>
        </p:nvSpPr>
        <p:spPr>
          <a:xfrm>
            <a:off x="1245870" y="1713548"/>
            <a:ext cx="9526588" cy="4246563"/>
          </a:xfrm>
          <a:solidFill>
            <a:schemeClr val="accent4">
              <a:lumMod val="20000"/>
              <a:lumOff val="80000"/>
            </a:schemeClr>
          </a:solidFill>
          <a:ln>
            <a:solidFill>
              <a:srgbClr val="7030A0"/>
            </a:solidFill>
          </a:ln>
        </p:spPr>
        <p:txBody>
          <a:bodyPr>
            <a:normAutofit/>
          </a:bodyPr>
          <a:lstStyle/>
          <a:p>
            <a:pPr marL="514350" indent="-514350">
              <a:buAutoNum type="arabicPeriod" startAt="7"/>
            </a:pPr>
            <a:r>
              <a:rPr lang="en-US" b="1" u="sng" dirty="0">
                <a:solidFill>
                  <a:schemeClr val="accent2">
                    <a:lumMod val="75000"/>
                  </a:schemeClr>
                </a:solidFill>
              </a:rPr>
              <a:t>Don’t comment what is “fair.”</a:t>
            </a:r>
          </a:p>
          <a:p>
            <a:pPr marL="514350" indent="-514350">
              <a:buAutoNum type="arabicPeriod" startAt="7"/>
            </a:pPr>
            <a:endParaRPr lang="en-US" b="1" dirty="0">
              <a:solidFill>
                <a:schemeClr val="accent2">
                  <a:lumMod val="75000"/>
                </a:schemeClr>
              </a:solidFill>
            </a:endParaRPr>
          </a:p>
          <a:p>
            <a:pPr>
              <a:buFont typeface="Wingdings" panose="05000000000000000000" pitchFamily="2" charset="2"/>
              <a:buChar char="§"/>
            </a:pPr>
            <a:r>
              <a:rPr lang="en-US" dirty="0">
                <a:solidFill>
                  <a:schemeClr val="accent2">
                    <a:lumMod val="75000"/>
                  </a:schemeClr>
                </a:solidFill>
              </a:rPr>
              <a:t>When discussing what a student requires in an IEP meeting, parents will react negatively if they hear from teachers that it is “not fair” to give one student one thing that others do not get.</a:t>
            </a:r>
          </a:p>
          <a:p>
            <a:pPr>
              <a:buFont typeface="Wingdings" panose="05000000000000000000" pitchFamily="2" charset="2"/>
              <a:buChar char="§"/>
            </a:pPr>
            <a:r>
              <a:rPr lang="en-US" dirty="0">
                <a:solidFill>
                  <a:schemeClr val="accent2">
                    <a:lumMod val="75000"/>
                  </a:schemeClr>
                </a:solidFill>
              </a:rPr>
              <a:t>Help your general education colleagues refrain from this too.</a:t>
            </a:r>
          </a:p>
          <a:p>
            <a:pPr>
              <a:buFont typeface="Wingdings" panose="05000000000000000000" pitchFamily="2" charset="2"/>
              <a:buChar char="§"/>
            </a:pPr>
            <a:r>
              <a:rPr lang="en-US" dirty="0">
                <a:solidFill>
                  <a:schemeClr val="accent2">
                    <a:lumMod val="75000"/>
                  </a:schemeClr>
                </a:solidFill>
              </a:rPr>
              <a:t>Avoid using judgmental or emotional language.</a:t>
            </a:r>
          </a:p>
          <a:p>
            <a:pPr>
              <a:buFont typeface="Wingdings" panose="05000000000000000000" pitchFamily="2" charset="2"/>
              <a:buChar char="§"/>
            </a:pPr>
            <a:r>
              <a:rPr lang="en-US" dirty="0">
                <a:solidFill>
                  <a:schemeClr val="accent2">
                    <a:lumMod val="75000"/>
                  </a:schemeClr>
                </a:solidFill>
              </a:rPr>
              <a:t>Ensure the team considers LRE and the full continuum.</a:t>
            </a:r>
          </a:p>
        </p:txBody>
      </p:sp>
      <p:pic>
        <p:nvPicPr>
          <p:cNvPr id="13" name="Picture 12"/>
          <p:cNvPicPr>
            <a:picLocks noChangeAspect="1"/>
          </p:cNvPicPr>
          <p:nvPr/>
        </p:nvPicPr>
        <p:blipFill>
          <a:blip r:embed="rId5"/>
          <a:stretch>
            <a:fillRect/>
          </a:stretch>
        </p:blipFill>
        <p:spPr>
          <a:xfrm>
            <a:off x="2189738" y="2150038"/>
            <a:ext cx="5755123" cy="853514"/>
          </a:xfrm>
          <a:prstGeom prst="rect">
            <a:avLst/>
          </a:prstGeom>
        </p:spPr>
      </p:pic>
      <p:sp>
        <p:nvSpPr>
          <p:cNvPr id="5" name="Rectangle 4">
            <a:extLst>
              <a:ext uri="{FF2B5EF4-FFF2-40B4-BE49-F238E27FC236}">
                <a16:creationId xmlns:a16="http://schemas.microsoft.com/office/drawing/2014/main" id="{673CC889-A157-833F-3EC8-352025C0CAC1}"/>
              </a:ext>
            </a:extLst>
          </p:cNvPr>
          <p:cNvSpPr/>
          <p:nvPr/>
        </p:nvSpPr>
        <p:spPr>
          <a:xfrm rot="21150183">
            <a:off x="521847" y="577852"/>
            <a:ext cx="3645550" cy="523220"/>
          </a:xfrm>
          <a:prstGeom prst="rect">
            <a:avLst/>
          </a:prstGeom>
          <a:noFill/>
        </p:spPr>
        <p:txBody>
          <a:bodyPr wrap="none" lIns="91440" tIns="45720" rIns="91440" bIns="45720">
            <a:spAutoFit/>
          </a:bodyPr>
          <a:lstStyle/>
          <a:p>
            <a:pPr algn="ctr"/>
            <a:r>
              <a:rPr lang="en-US" sz="2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Fair is not always equal</a:t>
            </a:r>
          </a:p>
        </p:txBody>
      </p:sp>
      <p:sp>
        <p:nvSpPr>
          <p:cNvPr id="6" name="Footer Placeholder 5">
            <a:extLst>
              <a:ext uri="{FF2B5EF4-FFF2-40B4-BE49-F238E27FC236}">
                <a16:creationId xmlns:a16="http://schemas.microsoft.com/office/drawing/2014/main" id="{017B4EBF-11B6-122F-9813-D0EC68A8745A}"/>
              </a:ext>
            </a:extLst>
          </p:cNvPr>
          <p:cNvSpPr>
            <a:spLocks noGrp="1"/>
          </p:cNvSpPr>
          <p:nvPr>
            <p:ph type="ftr" sz="quarter" idx="11"/>
          </p:nvPr>
        </p:nvSpPr>
        <p:spPr/>
        <p:txBody>
          <a:bodyPr/>
          <a:lstStyle/>
          <a:p>
            <a:r>
              <a:rPr lang="en-US"/>
              <a:t>Dr. Jane Strong</a:t>
            </a:r>
          </a:p>
        </p:txBody>
      </p:sp>
      <p:sp>
        <p:nvSpPr>
          <p:cNvPr id="7" name="Slide Number Placeholder 6">
            <a:extLst>
              <a:ext uri="{FF2B5EF4-FFF2-40B4-BE49-F238E27FC236}">
                <a16:creationId xmlns:a16="http://schemas.microsoft.com/office/drawing/2014/main" id="{6AAC953B-82AF-153F-8CC7-B674E3E6A485}"/>
              </a:ext>
            </a:extLst>
          </p:cNvPr>
          <p:cNvSpPr>
            <a:spLocks noGrp="1"/>
          </p:cNvSpPr>
          <p:nvPr>
            <p:ph type="sldNum" sz="quarter" idx="12"/>
          </p:nvPr>
        </p:nvSpPr>
        <p:spPr/>
        <p:txBody>
          <a:bodyPr/>
          <a:lstStyle/>
          <a:p>
            <a:fld id="{83B96516-07C2-41AD-8FAD-2A9F1262616A}" type="slidenum">
              <a:rPr lang="en-US" smtClean="0"/>
              <a:t>3</a:t>
            </a:fld>
            <a:endParaRPr lang="en-US"/>
          </a:p>
        </p:txBody>
      </p:sp>
      <p:pic>
        <p:nvPicPr>
          <p:cNvPr id="3" name="Audio 2">
            <a:hlinkClick r:id="" action="ppaction://media"/>
            <a:extLst>
              <a:ext uri="{FF2B5EF4-FFF2-40B4-BE49-F238E27FC236}">
                <a16:creationId xmlns:a16="http://schemas.microsoft.com/office/drawing/2014/main" id="{41D28BF9-BE37-DF65-FFD9-4AFF2E7B68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3744242"/>
      </p:ext>
    </p:extLst>
  </p:cSld>
  <p:clrMapOvr>
    <a:masterClrMapping/>
  </p:clrMapOvr>
  <mc:AlternateContent xmlns:mc="http://schemas.openxmlformats.org/markup-compatibility/2006" xmlns:p14="http://schemas.microsoft.com/office/powerpoint/2010/main">
    <mc:Choice Requires="p14">
      <p:transition spd="slow" p14:dur="2000" advTm="101528"/>
    </mc:Choice>
    <mc:Fallback xmlns="">
      <p:transition spd="slow" advTm="101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8010-E9A6-4128-923D-CC00DD639217}"/>
              </a:ext>
            </a:extLst>
          </p:cNvPr>
          <p:cNvSpPr>
            <a:spLocks noGrp="1"/>
          </p:cNvSpPr>
          <p:nvPr>
            <p:ph type="title"/>
          </p:nvPr>
        </p:nvSpPr>
        <p:spPr/>
        <p:txBody>
          <a:bodyPr/>
          <a:lstStyle/>
          <a:p>
            <a:pPr algn="ctr"/>
            <a:r>
              <a:rPr lang="en-US" b="1" dirty="0">
                <a:solidFill>
                  <a:srgbClr val="0070C0"/>
                </a:solidFill>
              </a:rPr>
              <a:t>Discuss in Detail……</a:t>
            </a:r>
          </a:p>
        </p:txBody>
      </p:sp>
      <p:sp>
        <p:nvSpPr>
          <p:cNvPr id="10" name="Content Placeholder 9"/>
          <p:cNvSpPr>
            <a:spLocks noGrp="1"/>
          </p:cNvSpPr>
          <p:nvPr>
            <p:ph sz="quarter" idx="4"/>
          </p:nvPr>
        </p:nvSpPr>
        <p:spPr>
          <a:xfrm>
            <a:off x="1245870" y="1713548"/>
            <a:ext cx="9526588" cy="4246563"/>
          </a:xfrm>
          <a:solidFill>
            <a:schemeClr val="accent4">
              <a:lumMod val="20000"/>
              <a:lumOff val="80000"/>
            </a:schemeClr>
          </a:solidFill>
          <a:ln>
            <a:solidFill>
              <a:srgbClr val="7030A0"/>
            </a:solidFill>
          </a:ln>
        </p:spPr>
        <p:txBody>
          <a:bodyPr>
            <a:normAutofit/>
          </a:bodyPr>
          <a:lstStyle/>
          <a:p>
            <a:pPr marL="514350" indent="-514350">
              <a:buAutoNum type="arabicPeriod" startAt="8"/>
            </a:pPr>
            <a:r>
              <a:rPr lang="en-US" b="1" u="sng" dirty="0">
                <a:solidFill>
                  <a:schemeClr val="accent2">
                    <a:lumMod val="75000"/>
                  </a:schemeClr>
                </a:solidFill>
              </a:rPr>
              <a:t>Don’t present parents with a completed IEP.</a:t>
            </a:r>
          </a:p>
          <a:p>
            <a:pPr marL="514350" indent="-514350">
              <a:buAutoNum type="arabicPeriod" startAt="8"/>
            </a:pPr>
            <a:endParaRPr lang="en-US" b="1" dirty="0">
              <a:solidFill>
                <a:schemeClr val="accent2">
                  <a:lumMod val="75000"/>
                </a:schemeClr>
              </a:solidFill>
            </a:endParaRPr>
          </a:p>
          <a:p>
            <a:pPr marL="514350" indent="-514350">
              <a:buAutoNum type="arabicPeriod" startAt="8"/>
            </a:pPr>
            <a:endParaRPr lang="en-US" b="1" dirty="0">
              <a:solidFill>
                <a:schemeClr val="accent2">
                  <a:lumMod val="75000"/>
                </a:schemeClr>
              </a:solidFill>
            </a:endParaRPr>
          </a:p>
          <a:p>
            <a:r>
              <a:rPr lang="en-US" dirty="0">
                <a:solidFill>
                  <a:schemeClr val="accent2">
                    <a:lumMod val="75000"/>
                  </a:schemeClr>
                </a:solidFill>
              </a:rPr>
              <a:t>Follow your district’s procedures.</a:t>
            </a:r>
          </a:p>
          <a:p>
            <a:r>
              <a:rPr lang="en-US" dirty="0">
                <a:solidFill>
                  <a:schemeClr val="accent2">
                    <a:lumMod val="75000"/>
                  </a:schemeClr>
                </a:solidFill>
              </a:rPr>
              <a:t>The IEP decisions should be discussed/developed as a team.</a:t>
            </a:r>
          </a:p>
          <a:p>
            <a:r>
              <a:rPr lang="en-US" dirty="0">
                <a:solidFill>
                  <a:schemeClr val="accent2">
                    <a:lumMod val="75000"/>
                  </a:schemeClr>
                </a:solidFill>
              </a:rPr>
              <a:t>Be sure to complete each section thoroughly even when using an electronic IEP format.</a:t>
            </a:r>
          </a:p>
          <a:p>
            <a:r>
              <a:rPr lang="en-US" dirty="0">
                <a:solidFill>
                  <a:schemeClr val="accent2">
                    <a:lumMod val="75000"/>
                  </a:schemeClr>
                </a:solidFill>
              </a:rPr>
              <a:t>Don’t use N/A.</a:t>
            </a:r>
          </a:p>
          <a:p>
            <a:endParaRPr lang="en-US" b="1" dirty="0">
              <a:solidFill>
                <a:schemeClr val="accent2">
                  <a:lumMod val="75000"/>
                </a:schemeClr>
              </a:solidFill>
            </a:endParaRPr>
          </a:p>
        </p:txBody>
      </p:sp>
      <p:pic>
        <p:nvPicPr>
          <p:cNvPr id="4" name="Picture 3"/>
          <p:cNvPicPr>
            <a:picLocks noChangeAspect="1"/>
          </p:cNvPicPr>
          <p:nvPr/>
        </p:nvPicPr>
        <p:blipFill>
          <a:blip r:embed="rId5"/>
          <a:stretch>
            <a:fillRect/>
          </a:stretch>
        </p:blipFill>
        <p:spPr>
          <a:xfrm>
            <a:off x="2189738" y="2150038"/>
            <a:ext cx="5755123" cy="853514"/>
          </a:xfrm>
          <a:prstGeom prst="rect">
            <a:avLst/>
          </a:prstGeom>
        </p:spPr>
      </p:pic>
      <p:sp>
        <p:nvSpPr>
          <p:cNvPr id="6" name="Footer Placeholder 5">
            <a:extLst>
              <a:ext uri="{FF2B5EF4-FFF2-40B4-BE49-F238E27FC236}">
                <a16:creationId xmlns:a16="http://schemas.microsoft.com/office/drawing/2014/main" id="{36F673D9-B2A9-E37D-BD9B-80E3DB480F36}"/>
              </a:ext>
            </a:extLst>
          </p:cNvPr>
          <p:cNvSpPr>
            <a:spLocks noGrp="1"/>
          </p:cNvSpPr>
          <p:nvPr>
            <p:ph type="ftr" sz="quarter" idx="11"/>
          </p:nvPr>
        </p:nvSpPr>
        <p:spPr/>
        <p:txBody>
          <a:bodyPr/>
          <a:lstStyle/>
          <a:p>
            <a:r>
              <a:rPr lang="en-US"/>
              <a:t>Dr. Jane Strong</a:t>
            </a:r>
          </a:p>
        </p:txBody>
      </p:sp>
      <p:sp>
        <p:nvSpPr>
          <p:cNvPr id="7" name="Slide Number Placeholder 6">
            <a:extLst>
              <a:ext uri="{FF2B5EF4-FFF2-40B4-BE49-F238E27FC236}">
                <a16:creationId xmlns:a16="http://schemas.microsoft.com/office/drawing/2014/main" id="{4AECB8FD-5AD2-FBFD-E0F7-13C3512E1873}"/>
              </a:ext>
            </a:extLst>
          </p:cNvPr>
          <p:cNvSpPr>
            <a:spLocks noGrp="1"/>
          </p:cNvSpPr>
          <p:nvPr>
            <p:ph type="sldNum" sz="quarter" idx="12"/>
          </p:nvPr>
        </p:nvSpPr>
        <p:spPr/>
        <p:txBody>
          <a:bodyPr/>
          <a:lstStyle/>
          <a:p>
            <a:fld id="{83B96516-07C2-41AD-8FAD-2A9F1262616A}" type="slidenum">
              <a:rPr lang="en-US" smtClean="0"/>
              <a:t>4</a:t>
            </a:fld>
            <a:endParaRPr lang="en-US"/>
          </a:p>
        </p:txBody>
      </p:sp>
      <p:pic>
        <p:nvPicPr>
          <p:cNvPr id="3" name="Audio 2">
            <a:hlinkClick r:id="" action="ppaction://media"/>
            <a:extLst>
              <a:ext uri="{FF2B5EF4-FFF2-40B4-BE49-F238E27FC236}">
                <a16:creationId xmlns:a16="http://schemas.microsoft.com/office/drawing/2014/main" id="{9A0D161E-FB1D-82A3-F398-EF88D8EDFB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4907104"/>
      </p:ext>
    </p:extLst>
  </p:cSld>
  <p:clrMapOvr>
    <a:masterClrMapping/>
  </p:clrMapOvr>
  <mc:AlternateContent xmlns:mc="http://schemas.openxmlformats.org/markup-compatibility/2006" xmlns:p14="http://schemas.microsoft.com/office/powerpoint/2010/main">
    <mc:Choice Requires="p14">
      <p:transition spd="slow" p14:dur="2000" advTm="56364"/>
    </mc:Choice>
    <mc:Fallback xmlns="">
      <p:transition spd="slow" advTm="5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8010-E9A6-4128-923D-CC00DD639217}"/>
              </a:ext>
            </a:extLst>
          </p:cNvPr>
          <p:cNvSpPr>
            <a:spLocks noGrp="1"/>
          </p:cNvSpPr>
          <p:nvPr>
            <p:ph type="title"/>
          </p:nvPr>
        </p:nvSpPr>
        <p:spPr/>
        <p:txBody>
          <a:bodyPr/>
          <a:lstStyle/>
          <a:p>
            <a:pPr algn="ctr"/>
            <a:r>
              <a:rPr lang="en-US" b="1" dirty="0">
                <a:solidFill>
                  <a:srgbClr val="0070C0"/>
                </a:solidFill>
              </a:rPr>
              <a:t>Discuss in Detail……</a:t>
            </a:r>
          </a:p>
        </p:txBody>
      </p:sp>
      <p:sp>
        <p:nvSpPr>
          <p:cNvPr id="10" name="Content Placeholder 9"/>
          <p:cNvSpPr>
            <a:spLocks noGrp="1"/>
          </p:cNvSpPr>
          <p:nvPr>
            <p:ph sz="quarter" idx="4"/>
          </p:nvPr>
        </p:nvSpPr>
        <p:spPr>
          <a:xfrm>
            <a:off x="1245870" y="1713548"/>
            <a:ext cx="9526588" cy="4246563"/>
          </a:xfrm>
          <a:solidFill>
            <a:schemeClr val="accent4">
              <a:lumMod val="20000"/>
              <a:lumOff val="80000"/>
            </a:schemeClr>
          </a:solidFill>
          <a:ln>
            <a:solidFill>
              <a:srgbClr val="7030A0"/>
            </a:solidFill>
          </a:ln>
        </p:spPr>
        <p:txBody>
          <a:bodyPr>
            <a:normAutofit lnSpcReduction="10000"/>
          </a:bodyPr>
          <a:lstStyle/>
          <a:p>
            <a:pPr marL="514350" indent="-514350">
              <a:buAutoNum type="arabicPeriod" startAt="9"/>
            </a:pPr>
            <a:r>
              <a:rPr lang="en-US" b="1" u="sng" dirty="0">
                <a:solidFill>
                  <a:schemeClr val="accent2">
                    <a:lumMod val="75000"/>
                  </a:schemeClr>
                </a:solidFill>
              </a:rPr>
              <a:t>Don’t refuse to consider an idea or request.</a:t>
            </a:r>
          </a:p>
          <a:p>
            <a:pPr marL="514350" indent="-514350">
              <a:buAutoNum type="arabicPeriod" startAt="9"/>
            </a:pPr>
            <a:endParaRPr lang="en-US" b="1" u="sng" dirty="0">
              <a:solidFill>
                <a:schemeClr val="accent2">
                  <a:lumMod val="75000"/>
                </a:schemeClr>
              </a:solidFill>
            </a:endParaRPr>
          </a:p>
          <a:p>
            <a:pPr>
              <a:buFont typeface="Wingdings" panose="05000000000000000000" pitchFamily="2" charset="2"/>
              <a:buChar char="q"/>
            </a:pPr>
            <a:r>
              <a:rPr lang="en-US" b="1" dirty="0">
                <a:solidFill>
                  <a:schemeClr val="accent2">
                    <a:lumMod val="75000"/>
                  </a:schemeClr>
                </a:solidFill>
              </a:rPr>
              <a:t> </a:t>
            </a:r>
            <a:r>
              <a:rPr lang="en-US" dirty="0">
                <a:solidFill>
                  <a:schemeClr val="accent2">
                    <a:lumMod val="75000"/>
                  </a:schemeClr>
                </a:solidFill>
              </a:rPr>
              <a:t>Professionally consider any suggestion offered by team members, especially parents.</a:t>
            </a:r>
          </a:p>
          <a:p>
            <a:pPr>
              <a:buFont typeface="Wingdings" panose="05000000000000000000" pitchFamily="2" charset="2"/>
              <a:buChar char="q"/>
            </a:pPr>
            <a:r>
              <a:rPr lang="en-US" dirty="0">
                <a:solidFill>
                  <a:schemeClr val="accent2">
                    <a:lumMod val="75000"/>
                  </a:schemeClr>
                </a:solidFill>
              </a:rPr>
              <a:t>Document that you considered and accepted, modified, or rejected the request.</a:t>
            </a:r>
          </a:p>
          <a:p>
            <a:pPr>
              <a:buFont typeface="Wingdings" panose="05000000000000000000" pitchFamily="2" charset="2"/>
              <a:buChar char="q"/>
            </a:pPr>
            <a:r>
              <a:rPr lang="en-US" dirty="0">
                <a:solidFill>
                  <a:schemeClr val="accent2">
                    <a:lumMod val="75000"/>
                  </a:schemeClr>
                </a:solidFill>
              </a:rPr>
              <a:t>Parents must be considered informed participants.</a:t>
            </a:r>
          </a:p>
          <a:p>
            <a:pPr>
              <a:buFont typeface="Wingdings" panose="05000000000000000000" pitchFamily="2" charset="2"/>
              <a:buChar char="q"/>
            </a:pPr>
            <a:r>
              <a:rPr lang="en-US" dirty="0">
                <a:solidFill>
                  <a:schemeClr val="accent2">
                    <a:lumMod val="75000"/>
                  </a:schemeClr>
                </a:solidFill>
              </a:rPr>
              <a:t>This information is necessary for the prior written notice.</a:t>
            </a:r>
          </a:p>
          <a:p>
            <a:pPr>
              <a:buFont typeface="Wingdings" panose="05000000000000000000" pitchFamily="2" charset="2"/>
              <a:buChar char="q"/>
            </a:pPr>
            <a:r>
              <a:rPr lang="en-US" dirty="0">
                <a:solidFill>
                  <a:schemeClr val="accent2">
                    <a:lumMod val="75000"/>
                  </a:schemeClr>
                </a:solidFill>
              </a:rPr>
              <a:t>Be flexible and listen!</a:t>
            </a:r>
          </a:p>
        </p:txBody>
      </p:sp>
      <p:pic>
        <p:nvPicPr>
          <p:cNvPr id="4" name="Picture 3"/>
          <p:cNvPicPr>
            <a:picLocks noChangeAspect="1"/>
          </p:cNvPicPr>
          <p:nvPr/>
        </p:nvPicPr>
        <p:blipFill>
          <a:blip r:embed="rId5"/>
          <a:stretch>
            <a:fillRect/>
          </a:stretch>
        </p:blipFill>
        <p:spPr>
          <a:xfrm>
            <a:off x="2189738" y="2150038"/>
            <a:ext cx="5755123" cy="853514"/>
          </a:xfrm>
          <a:prstGeom prst="rect">
            <a:avLst/>
          </a:prstGeom>
        </p:spPr>
      </p:pic>
      <p:sp>
        <p:nvSpPr>
          <p:cNvPr id="3" name="Rectangle 2">
            <a:extLst>
              <a:ext uri="{FF2B5EF4-FFF2-40B4-BE49-F238E27FC236}">
                <a16:creationId xmlns:a16="http://schemas.microsoft.com/office/drawing/2014/main" id="{BC9AA680-C886-B8B8-687C-21CF0F5D3E14}"/>
              </a:ext>
            </a:extLst>
          </p:cNvPr>
          <p:cNvSpPr/>
          <p:nvPr/>
        </p:nvSpPr>
        <p:spPr>
          <a:xfrm rot="1189017">
            <a:off x="9018472" y="317123"/>
            <a:ext cx="1657826"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PWN</a:t>
            </a:r>
          </a:p>
        </p:txBody>
      </p:sp>
      <p:sp>
        <p:nvSpPr>
          <p:cNvPr id="5" name="Footer Placeholder 4">
            <a:extLst>
              <a:ext uri="{FF2B5EF4-FFF2-40B4-BE49-F238E27FC236}">
                <a16:creationId xmlns:a16="http://schemas.microsoft.com/office/drawing/2014/main" id="{C5D7E0C7-2E39-6EF9-3DDB-5B115ED09AB9}"/>
              </a:ext>
            </a:extLst>
          </p:cNvPr>
          <p:cNvSpPr>
            <a:spLocks noGrp="1"/>
          </p:cNvSpPr>
          <p:nvPr>
            <p:ph type="ftr" sz="quarter" idx="11"/>
          </p:nvPr>
        </p:nvSpPr>
        <p:spPr/>
        <p:txBody>
          <a:bodyPr/>
          <a:lstStyle/>
          <a:p>
            <a:r>
              <a:rPr lang="en-US"/>
              <a:t>Dr. Jane Strong</a:t>
            </a:r>
          </a:p>
        </p:txBody>
      </p:sp>
      <p:sp>
        <p:nvSpPr>
          <p:cNvPr id="6" name="Slide Number Placeholder 5">
            <a:extLst>
              <a:ext uri="{FF2B5EF4-FFF2-40B4-BE49-F238E27FC236}">
                <a16:creationId xmlns:a16="http://schemas.microsoft.com/office/drawing/2014/main" id="{E46F125B-84F4-7F2C-95D8-5CB71E5F7E24}"/>
              </a:ext>
            </a:extLst>
          </p:cNvPr>
          <p:cNvSpPr>
            <a:spLocks noGrp="1"/>
          </p:cNvSpPr>
          <p:nvPr>
            <p:ph type="sldNum" sz="quarter" idx="12"/>
          </p:nvPr>
        </p:nvSpPr>
        <p:spPr/>
        <p:txBody>
          <a:bodyPr/>
          <a:lstStyle/>
          <a:p>
            <a:fld id="{83B96516-07C2-41AD-8FAD-2A9F1262616A}" type="slidenum">
              <a:rPr lang="en-US" smtClean="0"/>
              <a:t>5</a:t>
            </a:fld>
            <a:endParaRPr lang="en-US"/>
          </a:p>
        </p:txBody>
      </p:sp>
      <p:pic>
        <p:nvPicPr>
          <p:cNvPr id="7" name="Audio 6">
            <a:hlinkClick r:id="" action="ppaction://media"/>
            <a:extLst>
              <a:ext uri="{FF2B5EF4-FFF2-40B4-BE49-F238E27FC236}">
                <a16:creationId xmlns:a16="http://schemas.microsoft.com/office/drawing/2014/main" id="{543BF9C7-9F9F-F85D-1F06-8E548E242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4322647"/>
      </p:ext>
    </p:extLst>
  </p:cSld>
  <p:clrMapOvr>
    <a:masterClrMapping/>
  </p:clrMapOvr>
  <mc:AlternateContent xmlns:mc="http://schemas.openxmlformats.org/markup-compatibility/2006" xmlns:p14="http://schemas.microsoft.com/office/powerpoint/2010/main">
    <mc:Choice Requires="p14">
      <p:transition spd="slow" p14:dur="2000" advTm="138075"/>
    </mc:Choice>
    <mc:Fallback xmlns="">
      <p:transition spd="slow" advTm="13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38010-E9A6-4128-923D-CC00DD639217}"/>
              </a:ext>
            </a:extLst>
          </p:cNvPr>
          <p:cNvSpPr>
            <a:spLocks noGrp="1"/>
          </p:cNvSpPr>
          <p:nvPr>
            <p:ph type="title"/>
          </p:nvPr>
        </p:nvSpPr>
        <p:spPr/>
        <p:txBody>
          <a:bodyPr/>
          <a:lstStyle/>
          <a:p>
            <a:pPr algn="ctr"/>
            <a:r>
              <a:rPr lang="en-US" b="1" dirty="0">
                <a:solidFill>
                  <a:srgbClr val="0070C0"/>
                </a:solidFill>
              </a:rPr>
              <a:t>Discuss in Detail……</a:t>
            </a:r>
          </a:p>
        </p:txBody>
      </p:sp>
      <p:sp>
        <p:nvSpPr>
          <p:cNvPr id="10" name="Content Placeholder 9"/>
          <p:cNvSpPr>
            <a:spLocks noGrp="1"/>
          </p:cNvSpPr>
          <p:nvPr>
            <p:ph sz="quarter" idx="4"/>
          </p:nvPr>
        </p:nvSpPr>
        <p:spPr>
          <a:xfrm>
            <a:off x="1200150" y="1690688"/>
            <a:ext cx="9526588" cy="4246563"/>
          </a:xfrm>
          <a:solidFill>
            <a:schemeClr val="accent4">
              <a:lumMod val="20000"/>
              <a:lumOff val="80000"/>
            </a:schemeClr>
          </a:solidFill>
          <a:ln>
            <a:solidFill>
              <a:srgbClr val="7030A0"/>
            </a:solidFill>
          </a:ln>
        </p:spPr>
        <p:txBody>
          <a:bodyPr>
            <a:normAutofit lnSpcReduction="10000"/>
          </a:bodyPr>
          <a:lstStyle/>
          <a:p>
            <a:pPr marL="0" indent="0">
              <a:buNone/>
            </a:pPr>
            <a:r>
              <a:rPr lang="en-US" b="1" dirty="0">
                <a:solidFill>
                  <a:schemeClr val="accent2">
                    <a:lumMod val="75000"/>
                  </a:schemeClr>
                </a:solidFill>
              </a:rPr>
              <a:t>10. </a:t>
            </a:r>
            <a:r>
              <a:rPr lang="en-US" b="1" u="sng" dirty="0">
                <a:solidFill>
                  <a:schemeClr val="accent2">
                    <a:lumMod val="75000"/>
                  </a:schemeClr>
                </a:solidFill>
              </a:rPr>
              <a:t>Don’t remain silent!</a:t>
            </a:r>
          </a:p>
          <a:p>
            <a:pPr marL="0" indent="0">
              <a:buNone/>
            </a:pPr>
            <a:endParaRPr lang="en-US" b="1" dirty="0">
              <a:solidFill>
                <a:schemeClr val="accent2">
                  <a:lumMod val="75000"/>
                </a:schemeClr>
              </a:solidFill>
            </a:endParaRPr>
          </a:p>
          <a:p>
            <a:pPr marL="0" indent="0">
              <a:buNone/>
            </a:pPr>
            <a:endParaRPr lang="en-US" b="1" dirty="0">
              <a:solidFill>
                <a:schemeClr val="accent2">
                  <a:lumMod val="75000"/>
                </a:schemeClr>
              </a:solidFill>
            </a:endParaRPr>
          </a:p>
          <a:p>
            <a:pPr>
              <a:buFont typeface="Wingdings" panose="05000000000000000000" pitchFamily="2" charset="2"/>
              <a:buChar char="ü"/>
            </a:pPr>
            <a:r>
              <a:rPr lang="en-US" dirty="0">
                <a:solidFill>
                  <a:schemeClr val="accent2">
                    <a:lumMod val="75000"/>
                  </a:schemeClr>
                </a:solidFill>
              </a:rPr>
              <a:t>All teachers have credibility and voice.</a:t>
            </a:r>
          </a:p>
          <a:p>
            <a:pPr>
              <a:buFont typeface="Wingdings" panose="05000000000000000000" pitchFamily="2" charset="2"/>
              <a:buChar char="ü"/>
            </a:pPr>
            <a:r>
              <a:rPr lang="en-US" dirty="0">
                <a:solidFill>
                  <a:schemeClr val="accent2">
                    <a:lumMod val="75000"/>
                  </a:schemeClr>
                </a:solidFill>
              </a:rPr>
              <a:t>Be confident and professionally follow procedures and discuss IEP topics.</a:t>
            </a:r>
          </a:p>
          <a:p>
            <a:pPr>
              <a:buFont typeface="Wingdings" panose="05000000000000000000" pitchFamily="2" charset="2"/>
              <a:buChar char="ü"/>
            </a:pPr>
            <a:r>
              <a:rPr lang="en-US" dirty="0">
                <a:solidFill>
                  <a:schemeClr val="accent2">
                    <a:lumMod val="75000"/>
                  </a:schemeClr>
                </a:solidFill>
              </a:rPr>
              <a:t>When you don’t speak up, it can alter the balance of dialogue and decision making.</a:t>
            </a:r>
          </a:p>
          <a:p>
            <a:pPr>
              <a:buFont typeface="Wingdings" panose="05000000000000000000" pitchFamily="2" charset="2"/>
              <a:buChar char="ü"/>
            </a:pPr>
            <a:r>
              <a:rPr lang="en-US" dirty="0">
                <a:solidFill>
                  <a:schemeClr val="accent2">
                    <a:lumMod val="75000"/>
                  </a:schemeClr>
                </a:solidFill>
              </a:rPr>
              <a:t>Be sure to be prepared with data and progress monitoring.</a:t>
            </a:r>
          </a:p>
          <a:p>
            <a:pPr marL="914400" lvl="2" indent="0">
              <a:buNone/>
            </a:pPr>
            <a:endParaRPr lang="en-US" dirty="0"/>
          </a:p>
        </p:txBody>
      </p:sp>
      <p:pic>
        <p:nvPicPr>
          <p:cNvPr id="3" name="Picture 2"/>
          <p:cNvPicPr>
            <a:picLocks noChangeAspect="1"/>
          </p:cNvPicPr>
          <p:nvPr/>
        </p:nvPicPr>
        <p:blipFill>
          <a:blip r:embed="rId5"/>
          <a:stretch>
            <a:fillRect/>
          </a:stretch>
        </p:blipFill>
        <p:spPr>
          <a:xfrm>
            <a:off x="2189738" y="2150038"/>
            <a:ext cx="5755123" cy="853514"/>
          </a:xfrm>
          <a:prstGeom prst="rect">
            <a:avLst/>
          </a:prstGeom>
        </p:spPr>
      </p:pic>
      <p:pic>
        <p:nvPicPr>
          <p:cNvPr id="5" name="Picture 4" descr="A picture containing person, floor, person, indoor&#10;&#10;Description automatically generated">
            <a:extLst>
              <a:ext uri="{FF2B5EF4-FFF2-40B4-BE49-F238E27FC236}">
                <a16:creationId xmlns:a16="http://schemas.microsoft.com/office/drawing/2014/main" id="{60111FA4-514E-DB41-AEFD-2E8187D3279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flipH="1">
            <a:off x="8693223" y="1123436"/>
            <a:ext cx="3022527" cy="2016002"/>
          </a:xfrm>
          <a:prstGeom prst="rect">
            <a:avLst/>
          </a:prstGeom>
        </p:spPr>
      </p:pic>
      <p:sp>
        <p:nvSpPr>
          <p:cNvPr id="7" name="Footer Placeholder 6">
            <a:extLst>
              <a:ext uri="{FF2B5EF4-FFF2-40B4-BE49-F238E27FC236}">
                <a16:creationId xmlns:a16="http://schemas.microsoft.com/office/drawing/2014/main" id="{4CA2AF73-D8D2-CFFC-F76F-C0DFF6FFC23B}"/>
              </a:ext>
            </a:extLst>
          </p:cNvPr>
          <p:cNvSpPr>
            <a:spLocks noGrp="1"/>
          </p:cNvSpPr>
          <p:nvPr>
            <p:ph type="ftr" sz="quarter" idx="11"/>
          </p:nvPr>
        </p:nvSpPr>
        <p:spPr/>
        <p:txBody>
          <a:bodyPr/>
          <a:lstStyle/>
          <a:p>
            <a:r>
              <a:rPr lang="en-US"/>
              <a:t>Dr. Jane Strong</a:t>
            </a:r>
          </a:p>
        </p:txBody>
      </p:sp>
      <p:sp>
        <p:nvSpPr>
          <p:cNvPr id="8" name="Slide Number Placeholder 7">
            <a:extLst>
              <a:ext uri="{FF2B5EF4-FFF2-40B4-BE49-F238E27FC236}">
                <a16:creationId xmlns:a16="http://schemas.microsoft.com/office/drawing/2014/main" id="{E41BFF18-3182-AF6C-8521-778E558162B2}"/>
              </a:ext>
            </a:extLst>
          </p:cNvPr>
          <p:cNvSpPr>
            <a:spLocks noGrp="1"/>
          </p:cNvSpPr>
          <p:nvPr>
            <p:ph type="sldNum" sz="quarter" idx="12"/>
          </p:nvPr>
        </p:nvSpPr>
        <p:spPr/>
        <p:txBody>
          <a:bodyPr/>
          <a:lstStyle/>
          <a:p>
            <a:fld id="{83B96516-07C2-41AD-8FAD-2A9F1262616A}" type="slidenum">
              <a:rPr lang="en-US" smtClean="0"/>
              <a:t>6</a:t>
            </a:fld>
            <a:endParaRPr lang="en-US"/>
          </a:p>
        </p:txBody>
      </p:sp>
      <p:pic>
        <p:nvPicPr>
          <p:cNvPr id="4" name="Audio 3">
            <a:hlinkClick r:id="" action="ppaction://media"/>
            <a:extLst>
              <a:ext uri="{FF2B5EF4-FFF2-40B4-BE49-F238E27FC236}">
                <a16:creationId xmlns:a16="http://schemas.microsoft.com/office/drawing/2014/main" id="{C5291D88-F60D-4889-E44F-CF4350535B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2147038"/>
      </p:ext>
    </p:extLst>
  </p:cSld>
  <p:clrMapOvr>
    <a:masterClrMapping/>
  </p:clrMapOvr>
  <mc:AlternateContent xmlns:mc="http://schemas.openxmlformats.org/markup-compatibility/2006" xmlns:p14="http://schemas.microsoft.com/office/powerpoint/2010/main">
    <mc:Choice Requires="p14">
      <p:transition spd="slow" p14:dur="2000" advTm="65403"/>
    </mc:Choice>
    <mc:Fallback xmlns="">
      <p:transition spd="slow" advTm="6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853" y="320675"/>
            <a:ext cx="10515600" cy="1325563"/>
          </a:xfrm>
        </p:spPr>
        <p:txBody>
          <a:bodyPr/>
          <a:lstStyle/>
          <a:p>
            <a:r>
              <a:rPr lang="en-US" dirty="0"/>
              <a:t>Thank you for Watching!</a:t>
            </a:r>
          </a:p>
        </p:txBody>
      </p:sp>
      <p:sp>
        <p:nvSpPr>
          <p:cNvPr id="6" name="Content Placeholder 5"/>
          <p:cNvSpPr>
            <a:spLocks noGrp="1"/>
          </p:cNvSpPr>
          <p:nvPr>
            <p:ph idx="1"/>
          </p:nvPr>
        </p:nvSpPr>
        <p:spPr/>
        <p:txBody>
          <a:bodyPr>
            <a:normAutofit/>
          </a:bodyPr>
          <a:lstStyle/>
          <a:p>
            <a:pPr marL="0" indent="0">
              <a:buNone/>
            </a:pPr>
            <a:r>
              <a:rPr lang="en-US" dirty="0"/>
              <a:t>If you have questions, please reach</a:t>
            </a:r>
          </a:p>
          <a:p>
            <a:pPr marL="0" indent="0">
              <a:buNone/>
            </a:pPr>
            <a:r>
              <a:rPr lang="en-US" dirty="0"/>
              <a:t>out to me:</a:t>
            </a:r>
          </a:p>
          <a:p>
            <a:pPr>
              <a:buFont typeface="Wingdings" panose="05000000000000000000" pitchFamily="2" charset="2"/>
              <a:buChar char="§"/>
            </a:pPr>
            <a:r>
              <a:rPr lang="en-US" dirty="0"/>
              <a:t>My contact info: </a:t>
            </a:r>
          </a:p>
          <a:p>
            <a:pPr>
              <a:buFont typeface="Wingdings" panose="05000000000000000000" pitchFamily="2" charset="2"/>
              <a:buChar char="§"/>
            </a:pPr>
            <a:r>
              <a:rPr lang="en-US" dirty="0"/>
              <a:t>Jane Strong, Ph.D.</a:t>
            </a:r>
          </a:p>
          <a:p>
            <a:pPr>
              <a:buFont typeface="Wingdings" panose="05000000000000000000" pitchFamily="2" charset="2"/>
              <a:buChar char="§"/>
            </a:pPr>
            <a:r>
              <a:rPr lang="en-US" dirty="0"/>
              <a:t>Middle Georgia State University</a:t>
            </a:r>
          </a:p>
          <a:p>
            <a:pPr>
              <a:buFont typeface="Wingdings" panose="05000000000000000000" pitchFamily="2" charset="2"/>
              <a:buChar char="§"/>
            </a:pPr>
            <a:r>
              <a:rPr lang="en-US" dirty="0">
                <a:hlinkClick r:id="rId5"/>
              </a:rPr>
              <a:t>jane.strong@mga.edu</a:t>
            </a:r>
            <a:endParaRPr lang="en-US"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348" y="137159"/>
            <a:ext cx="5596589" cy="3680587"/>
          </a:xfrm>
          <a:prstGeom prst="rect">
            <a:avLst/>
          </a:prstGeom>
        </p:spPr>
      </p:pic>
      <p:sp>
        <p:nvSpPr>
          <p:cNvPr id="2" name="Footer Placeholder 1">
            <a:extLst>
              <a:ext uri="{FF2B5EF4-FFF2-40B4-BE49-F238E27FC236}">
                <a16:creationId xmlns:a16="http://schemas.microsoft.com/office/drawing/2014/main" id="{4BC003CE-0BDF-13C0-68E1-37A95B463848}"/>
              </a:ext>
            </a:extLst>
          </p:cNvPr>
          <p:cNvSpPr>
            <a:spLocks noGrp="1"/>
          </p:cNvSpPr>
          <p:nvPr>
            <p:ph type="ftr" sz="quarter" idx="11"/>
          </p:nvPr>
        </p:nvSpPr>
        <p:spPr/>
        <p:txBody>
          <a:bodyPr/>
          <a:lstStyle/>
          <a:p>
            <a:r>
              <a:rPr lang="en-US" dirty="0"/>
              <a:t>Dr. Jane Strong</a:t>
            </a:r>
          </a:p>
        </p:txBody>
      </p:sp>
      <p:sp>
        <p:nvSpPr>
          <p:cNvPr id="3" name="Slide Number Placeholder 2">
            <a:extLst>
              <a:ext uri="{FF2B5EF4-FFF2-40B4-BE49-F238E27FC236}">
                <a16:creationId xmlns:a16="http://schemas.microsoft.com/office/drawing/2014/main" id="{1E5F450C-CB53-F208-CEAA-FC67156EEFF9}"/>
              </a:ext>
            </a:extLst>
          </p:cNvPr>
          <p:cNvSpPr>
            <a:spLocks noGrp="1"/>
          </p:cNvSpPr>
          <p:nvPr>
            <p:ph type="sldNum" sz="quarter" idx="12"/>
          </p:nvPr>
        </p:nvSpPr>
        <p:spPr/>
        <p:txBody>
          <a:bodyPr/>
          <a:lstStyle/>
          <a:p>
            <a:fld id="{83B96516-07C2-41AD-8FAD-2A9F1262616A}" type="slidenum">
              <a:rPr lang="en-US" smtClean="0"/>
              <a:t>7</a:t>
            </a:fld>
            <a:endParaRPr lang="en-US"/>
          </a:p>
        </p:txBody>
      </p:sp>
      <p:pic>
        <p:nvPicPr>
          <p:cNvPr id="4" name="Audio 3">
            <a:hlinkClick r:id="" action="ppaction://media"/>
            <a:extLst>
              <a:ext uri="{FF2B5EF4-FFF2-40B4-BE49-F238E27FC236}">
                <a16:creationId xmlns:a16="http://schemas.microsoft.com/office/drawing/2014/main" id="{F4E326EC-D16A-A900-4465-7FE2F8EC53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1625361"/>
      </p:ext>
    </p:extLst>
  </p:cSld>
  <p:clrMapOvr>
    <a:masterClrMapping/>
  </p:clrMapOvr>
  <mc:AlternateContent xmlns:mc="http://schemas.openxmlformats.org/markup-compatibility/2006" xmlns:p14="http://schemas.microsoft.com/office/powerpoint/2010/main">
    <mc:Choice Requires="p14">
      <p:transition spd="slow" p14:dur="2000" advTm="6691"/>
    </mc:Choice>
    <mc:Fallback xmlns="">
      <p:transition spd="slow" advTm="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412</Words>
  <Application>Microsoft Office PowerPoint</Application>
  <PresentationFormat>Widescreen</PresentationFormat>
  <Paragraphs>70</Paragraphs>
  <Slides>7</Slides>
  <Notes>7</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Times New Roman</vt:lpstr>
      <vt:lpstr>Wingdings</vt:lpstr>
      <vt:lpstr>Office Theme</vt:lpstr>
      <vt:lpstr>The Top Ten Tips for  Successful IEP Facilitation</vt:lpstr>
      <vt:lpstr>Discuss in Detail……</vt:lpstr>
      <vt:lpstr>Discuss in Detail……</vt:lpstr>
      <vt:lpstr>Discuss in Detail……</vt:lpstr>
      <vt:lpstr>Discuss in Detail……</vt:lpstr>
      <vt:lpstr>Discuss in Detail……</vt:lpstr>
      <vt:lpstr>Thank you for Watching!</vt:lpstr>
    </vt:vector>
  </TitlesOfParts>
  <Company>Middle 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Top Ten Tips for  Successful IEP Facilitation</dc:title>
  <dc:creator>Strong, Jane E.</dc:creator>
  <cp:lastModifiedBy>Strong, Jane E.</cp:lastModifiedBy>
  <cp:revision>1</cp:revision>
  <dcterms:created xsi:type="dcterms:W3CDTF">2023-03-29T17:43:58Z</dcterms:created>
  <dcterms:modified xsi:type="dcterms:W3CDTF">2023-03-29T17:47:17Z</dcterms:modified>
</cp:coreProperties>
</file>